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702" r:id="rId2"/>
  </p:sldMasterIdLst>
  <p:notesMasterIdLst>
    <p:notesMasterId r:id="rId39"/>
  </p:notesMasterIdLst>
  <p:sldIdLst>
    <p:sldId id="263" r:id="rId3"/>
    <p:sldId id="294" r:id="rId4"/>
    <p:sldId id="300" r:id="rId5"/>
    <p:sldId id="297" r:id="rId6"/>
    <p:sldId id="302" r:id="rId7"/>
    <p:sldId id="307" r:id="rId8"/>
    <p:sldId id="303" r:id="rId9"/>
    <p:sldId id="304" r:id="rId10"/>
    <p:sldId id="305" r:id="rId11"/>
    <p:sldId id="308" r:id="rId12"/>
    <p:sldId id="293" r:id="rId13"/>
    <p:sldId id="288" r:id="rId14"/>
    <p:sldId id="312" r:id="rId15"/>
    <p:sldId id="289" r:id="rId16"/>
    <p:sldId id="313" r:id="rId17"/>
    <p:sldId id="309" r:id="rId18"/>
    <p:sldId id="311" r:id="rId19"/>
    <p:sldId id="315" r:id="rId20"/>
    <p:sldId id="314" r:id="rId21"/>
    <p:sldId id="316" r:id="rId22"/>
    <p:sldId id="330" r:id="rId23"/>
    <p:sldId id="327" r:id="rId24"/>
    <p:sldId id="258" r:id="rId25"/>
    <p:sldId id="375" r:id="rId26"/>
    <p:sldId id="332" r:id="rId27"/>
    <p:sldId id="377" r:id="rId28"/>
    <p:sldId id="376" r:id="rId29"/>
    <p:sldId id="299" r:id="rId30"/>
    <p:sldId id="310" r:id="rId31"/>
    <p:sldId id="378" r:id="rId32"/>
    <p:sldId id="379" r:id="rId33"/>
    <p:sldId id="380" r:id="rId34"/>
    <p:sldId id="381" r:id="rId35"/>
    <p:sldId id="317" r:id="rId36"/>
    <p:sldId id="382" r:id="rId37"/>
    <p:sldId id="386" r:id="rId38"/>
  </p:sldIdLst>
  <p:sldSz cx="9144000" cy="5143500" type="screen16x9"/>
  <p:notesSz cx="7010400" cy="92964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665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orient="horz" pos="1663" userDrawn="1">
          <p15:clr>
            <a:srgbClr val="A4A3A4"/>
          </p15:clr>
        </p15:guide>
        <p15:guide id="5" pos="4214" userDrawn="1">
          <p15:clr>
            <a:srgbClr val="A4A3A4"/>
          </p15:clr>
        </p15:guide>
        <p15:guide id="6" orient="horz" pos="2368" userDrawn="1">
          <p15:clr>
            <a:srgbClr val="A4A3A4"/>
          </p15:clr>
        </p15:guide>
        <p15:guide id="7" orient="horz" pos="1824" userDrawn="1">
          <p15:clr>
            <a:srgbClr val="A4A3A4"/>
          </p15:clr>
        </p15:guide>
        <p15:guide id="8" pos="771" userDrawn="1">
          <p15:clr>
            <a:srgbClr val="A4A3A4"/>
          </p15:clr>
        </p15:guide>
        <p15:guide id="9" orient="horz" pos="1529" userDrawn="1">
          <p15:clr>
            <a:srgbClr val="A4A3A4"/>
          </p15:clr>
        </p15:guide>
        <p15:guide id="10" orient="horz" pos="11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994E3B-C8CB-5339-7FF3-7B5D3336AA39}" name="Giulia Tarantola" initials="GT" userId="S::giulia_tarantola@regione.lombardia.it::d2a560f2-4b06-4990-8d93-1e5f51f645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C0E1B9"/>
    <a:srgbClr val="DFF0DC"/>
    <a:srgbClr val="C0E189"/>
    <a:srgbClr val="EEEEEE"/>
    <a:srgbClr val="00A3DB"/>
    <a:srgbClr val="E7E7E7"/>
    <a:srgbClr val="343433"/>
    <a:srgbClr val="76988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92449-2566-D224-549E-A810051449D7}" v="3" dt="2026-03-16T06:57:18.652"/>
    <p1510:client id="{1C978EB3-E3A7-435A-84E1-A2860547EB7D}" v="1" dt="2026-03-16T08:39:58.850"/>
    <p1510:client id="{514E232A-8922-9132-CBD1-028B1835EA03}" v="8" dt="2026-03-16T07:36:56.116"/>
    <p1510:client id="{58C92208-65F6-360C-E2DA-CEC4C8450C37}" v="135" dt="2026-03-15T11:49:22.489"/>
    <p1510:client id="{70DA2B36-3B89-94E4-9750-4B9A32D55DD9}" v="375" dt="2026-03-15T16:46:38.853"/>
    <p1510:client id="{BDB2131B-C89A-5EC6-C288-B2D880D4B67F}" v="28" dt="2026-03-17T08:40:44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167" y="290"/>
      </p:cViewPr>
      <p:guideLst>
        <p:guide orient="horz" pos="1665"/>
        <p:guide/>
        <p:guide orient="horz" pos="1663"/>
        <p:guide pos="4214"/>
        <p:guide orient="horz" pos="2368"/>
        <p:guide orient="horz" pos="1824"/>
        <p:guide pos="771"/>
        <p:guide orient="horz" pos="1529"/>
        <p:guide orient="horz" pos="11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3493BF-8B9D-D444-B8E1-F3B8CF9AE3F1}" type="datetimeFigureOut">
              <a:rPr lang="it-IT" smtClean="0"/>
              <a:t>17/03/2026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4BBA6A-2424-814B-A196-1DBC8A3AE5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03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63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BC5F1-6943-F74D-1012-EF064F49E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8B714BB-2727-BC50-AD4B-0FE7CD82B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3A5991B-6C18-09AF-9CE2-1DCD9DF5B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0D83EE-27FC-ECB3-E3AB-73B9FE019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670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672B7-89D8-3F79-7F1D-04F1E6BBB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7701A98-389B-36FF-CFC3-16BC900CE6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6CA4D92-1500-45FB-A1AC-6E73095B8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1691F8-6AA2-96EC-D08B-CA820223C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352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AD057-C116-C73C-56AC-D9A113FCD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46CF0D9-F5C2-B6F3-A6E5-D3352AD85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CEDD8D7-6A8F-05A9-CC93-1093A8A9C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6AF67E-627F-A3BE-A418-EA9DAB752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67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2466C-0DB3-6459-566B-10297AA6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3C5AD6F-856C-6FB2-8FF9-F779B8775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56A03B-4641-462E-F462-B63879B0C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022EA3-1C98-8409-C11E-E5E994255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502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11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3BC77-4B39-5DC2-481A-8B6168278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E4046B6-46C1-D8DF-DF22-6F317D673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8F535E8-76BD-F9A7-C91D-71587E780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02666B-1C32-5D17-F7B9-FF4E4306A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533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079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0E7D5-173E-FC13-4D01-66CE2FEA4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2DEBAC4-01D5-D69C-2D5C-7552EA0698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E9416FF-67BB-0237-E60B-AD02F1427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01F85D-9C9E-C698-E54A-5D4F4394C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251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BBA6A-2424-814B-A196-1DBC8A3AE57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11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_cover_senza_immag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Elementi grafici, arte, creatività, design&#10;&#10;Descrizione generata automaticamente con attendibilità media">
            <a:extLst>
              <a:ext uri="{FF2B5EF4-FFF2-40B4-BE49-F238E27FC236}">
                <a16:creationId xmlns:a16="http://schemas.microsoft.com/office/drawing/2014/main" id="{3BAF8911-78C4-D634-7A92-E2570787C6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9F5B7B7-05F6-B140-9D7C-C932BB4AB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842507"/>
            <a:ext cx="5040000" cy="454762"/>
          </a:xfrm>
        </p:spPr>
        <p:txBody>
          <a:bodyPr>
            <a:noAutofit/>
          </a:bodyPr>
          <a:lstStyle>
            <a:lvl1pPr algn="l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Titolo della Presentazione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4ACDBA-BEF4-1746-8707-D483628B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438" y="3668532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it-IT"/>
              <a:t>19 marzo 2026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E35F066-A880-0949-932D-77B770C10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2399083"/>
            <a:ext cx="5040000" cy="736003"/>
          </a:xfrm>
        </p:spPr>
        <p:txBody>
          <a:bodyPr>
            <a:no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r>
              <a:rPr lang="it-IT"/>
              <a:t>Sottotitolo della Presentazione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AABDA3B-A331-8A47-B62E-83079A9AC71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2438" y="3377939"/>
            <a:ext cx="2224087" cy="317500"/>
          </a:xfrm>
        </p:spPr>
        <p:txBody>
          <a:bodyPr tIns="0" rIns="0" bIns="0" anchor="b">
            <a:norm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it-IT"/>
              <a:t>Luogo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9100561F-C1AF-F222-FA37-DDA1AB7D91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25232" y="-408488"/>
            <a:ext cx="4977890" cy="24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0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B8283-F383-764C-BEF3-A49B5106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D3921AA-D032-C141-8DA5-26AAB774E1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24F9D46C-81DC-AF40-833E-A7AE9DCCAB3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2880000" cy="273844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D3B5D0D-5468-1E4B-9ED3-DD0E1C2C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11914E5D-D88E-CD41-BCAA-D787580B0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772457"/>
            <a:ext cx="4883150" cy="39846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/>
              <a:t>Spazio Sottotitolo</a:t>
            </a:r>
          </a:p>
        </p:txBody>
      </p:sp>
    </p:spTree>
    <p:extLst>
      <p:ext uri="{BB962C8B-B14F-4D97-AF65-F5344CB8AC3E}">
        <p14:creationId xmlns:p14="http://schemas.microsoft.com/office/powerpoint/2010/main" val="579267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  <p15:guide id="3" pos="2812">
          <p15:clr>
            <a:srgbClr val="FBAE40"/>
          </p15:clr>
        </p15:guide>
        <p15:guide id="4" pos="29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96E205C9-A3CC-E04A-9985-FC5734258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9144000" cy="4733925"/>
          </a:xfrm>
        </p:spPr>
        <p:txBody>
          <a:bodyPr/>
          <a:lstStyle/>
          <a:p>
            <a:endParaRPr lang="it-IT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19B3994-DBEF-E14E-80AC-2E088B7D993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8F7410-012C-4349-B57C-D0B031EA38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826897"/>
            <a:ext cx="2880000" cy="273844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08F079-9669-B94E-8526-A555DA4478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984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  <p15:guide id="3" pos="2812">
          <p15:clr>
            <a:srgbClr val="FBAE40"/>
          </p15:clr>
        </p15:guide>
        <p15:guide id="4" pos="2948">
          <p15:clr>
            <a:srgbClr val="FBAE40"/>
          </p15:clr>
        </p15:guide>
        <p15:guide id="5" orient="horz" pos="304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1_cover_senza_immag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Elementi grafici, arte, creatività, design&#10;&#10;Descrizione generata automaticamente con attendibilità media">
            <a:extLst>
              <a:ext uri="{FF2B5EF4-FFF2-40B4-BE49-F238E27FC236}">
                <a16:creationId xmlns:a16="http://schemas.microsoft.com/office/drawing/2014/main" id="{3BAF8911-78C4-D634-7A92-E2570787C6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9F5B7B7-05F6-B140-9D7C-C932BB4AB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842507"/>
            <a:ext cx="5040000" cy="454762"/>
          </a:xfrm>
        </p:spPr>
        <p:txBody>
          <a:bodyPr>
            <a:noAutofit/>
          </a:bodyPr>
          <a:lstStyle>
            <a:lvl1pPr algn="l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Titolo della Presentazione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4ACDBA-BEF4-1746-8707-D483628B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438" y="3668532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it-IT"/>
              <a:t>19 marzo 2026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E35F066-A880-0949-932D-77B770C10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2399083"/>
            <a:ext cx="5040000" cy="736003"/>
          </a:xfrm>
        </p:spPr>
        <p:txBody>
          <a:bodyPr>
            <a:no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r>
              <a:rPr lang="it-IT"/>
              <a:t>Sottotitolo della Presentazione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AABDA3B-A331-8A47-B62E-83079A9AC71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2438" y="3377939"/>
            <a:ext cx="2224087" cy="317500"/>
          </a:xfrm>
        </p:spPr>
        <p:txBody>
          <a:bodyPr tIns="0" rIns="0" bIns="0" anchor="b">
            <a:norm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it-IT"/>
              <a:t>Luogo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9100561F-C1AF-F222-FA37-DDA1AB7D91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25232" y="-408488"/>
            <a:ext cx="4977890" cy="24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6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orio_neutro_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nero, Elementi grafici, bianco e nero, arte&#10;&#10;Descrizione generata automaticamente">
            <a:extLst>
              <a:ext uri="{FF2B5EF4-FFF2-40B4-BE49-F238E27FC236}">
                <a16:creationId xmlns:a16="http://schemas.microsoft.com/office/drawing/2014/main" id="{5BF0B1F4-0DD3-DB7D-D39F-1E131C7DC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2512" y="0"/>
            <a:ext cx="4281488" cy="5143500"/>
          </a:xfrm>
          <a:prstGeom prst="rect">
            <a:avLst/>
          </a:prstGeom>
        </p:spPr>
      </p:pic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A1A3A089-3317-3144-92C3-52B651962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92651"/>
            <a:ext cx="2081213" cy="42933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r>
              <a:rPr lang="it-IT"/>
              <a:t>00</a:t>
            </a:r>
          </a:p>
        </p:txBody>
      </p:sp>
      <p:sp>
        <p:nvSpPr>
          <p:cNvPr id="6" name="Segnaposto data 2">
            <a:extLst>
              <a:ext uri="{FF2B5EF4-FFF2-40B4-BE49-F238E27FC236}">
                <a16:creationId xmlns:a16="http://schemas.microsoft.com/office/drawing/2014/main" id="{1E9BF24D-6B8E-D614-5ABA-04DD88C80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8400" y="4826897"/>
            <a:ext cx="2133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19 marzo 2026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9A09FEDF-6F8E-E34B-43C5-2196816A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4826897"/>
            <a:ext cx="2895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B31B8824-FA7D-1DCD-3BC6-1AC7F133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4804" y="4840032"/>
            <a:ext cx="371996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5C678E-4F8A-3F41-9C87-B58FCDFA044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D3C83BD2-89E8-CF99-75C8-8BAB0C361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37542"/>
            <a:ext cx="7020000" cy="1080000"/>
          </a:xfrm>
        </p:spPr>
        <p:txBody>
          <a:bodyPr anchor="t">
            <a:normAutofit/>
          </a:bodyPr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it-IT"/>
              <a:t>Titolo del Divisorio - Generale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64F016CA-BA1B-D890-B1FB-7F9E6E6D3E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3" y="4515727"/>
            <a:ext cx="1711950" cy="8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85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DAE20AC-A604-9594-E385-86335F6F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2D9883B-61F3-BFC6-FCCB-46B0565A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034A13-B860-AD26-B6EB-8364DFE2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69D7-0DBB-4CCF-B6FE-AFCDCD0A2F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57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1_cover_con_immagine-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immagine 10" descr="Immagine che contiene aria aperta, torre, edificio, Edificio commerciale&#10;&#10;Descrizione generata automaticamente">
            <a:extLst>
              <a:ext uri="{FF2B5EF4-FFF2-40B4-BE49-F238E27FC236}">
                <a16:creationId xmlns:a16="http://schemas.microsoft.com/office/drawing/2014/main" id="{222B8961-E65B-B935-F3CC-8E82F8AE7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" r="41808" b="7709"/>
          <a:stretch/>
        </p:blipFill>
        <p:spPr>
          <a:xfrm>
            <a:off x="2586037" y="-191069"/>
            <a:ext cx="6871861" cy="5622878"/>
          </a:xfrm>
          <a:prstGeom prst="rect">
            <a:avLst/>
          </a:prstGeom>
        </p:spPr>
      </p:pic>
      <p:pic>
        <p:nvPicPr>
          <p:cNvPr id="5" name="Immagine 4" descr="Immagine che contiene Elementi grafici, arte&#10;&#10;Descrizione generata automaticamente">
            <a:extLst>
              <a:ext uri="{FF2B5EF4-FFF2-40B4-BE49-F238E27FC236}">
                <a16:creationId xmlns:a16="http://schemas.microsoft.com/office/drawing/2014/main" id="{7905EA8B-A1CC-9211-6632-3D6704685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9F5B7B7-05F6-B140-9D7C-C932BB4AB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842507"/>
            <a:ext cx="5040000" cy="454762"/>
          </a:xfrm>
        </p:spPr>
        <p:txBody>
          <a:bodyPr>
            <a:noAutofit/>
          </a:bodyPr>
          <a:lstStyle>
            <a:lvl1pPr algn="l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Titolo della Presentazione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4ACDBA-BEF4-1746-8707-D483628B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438" y="3668532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it-IT"/>
              <a:t>19 marzo 2026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E35F066-A880-0949-932D-77B770C10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2399083"/>
            <a:ext cx="5040000" cy="736003"/>
          </a:xfrm>
        </p:spPr>
        <p:txBody>
          <a:bodyPr>
            <a:no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r>
              <a:rPr lang="it-IT"/>
              <a:t>Sottotitolo della Presentazione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AABDA3B-A331-8A47-B62E-83079A9AC71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2438" y="3377939"/>
            <a:ext cx="2224087" cy="317500"/>
          </a:xfrm>
        </p:spPr>
        <p:txBody>
          <a:bodyPr tIns="0" rIns="0" bIns="0" anchor="b">
            <a:norm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it-IT"/>
              <a:t>Luogo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C47CD2EC-C2EE-CE56-4888-D229917BDC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25232" y="-408488"/>
            <a:ext cx="4977890" cy="24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1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1_cover_con_immagine-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immagine 10" descr="Immagine che contiene aria aperta, torre, edificio, Edificio commerciale&#10;&#10;Descrizione generata automaticamente">
            <a:extLst>
              <a:ext uri="{FF2B5EF4-FFF2-40B4-BE49-F238E27FC236}">
                <a16:creationId xmlns:a16="http://schemas.microsoft.com/office/drawing/2014/main" id="{222B8961-E65B-B935-F3CC-8E82F8AE7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" r="41808" b="7709"/>
          <a:stretch/>
        </p:blipFill>
        <p:spPr>
          <a:xfrm>
            <a:off x="2586037" y="-191069"/>
            <a:ext cx="6871861" cy="5622878"/>
          </a:xfrm>
          <a:prstGeom prst="rect">
            <a:avLst/>
          </a:prstGeom>
        </p:spPr>
      </p:pic>
      <p:pic>
        <p:nvPicPr>
          <p:cNvPr id="6" name="Immagine 5" descr="Immagine che contiene Elementi grafici, arte&#10;&#10;Descrizione generata automaticamente">
            <a:extLst>
              <a:ext uri="{FF2B5EF4-FFF2-40B4-BE49-F238E27FC236}">
                <a16:creationId xmlns:a16="http://schemas.microsoft.com/office/drawing/2014/main" id="{B90D862E-0A67-7CD7-00C1-EC29D239F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9F5B7B7-05F6-B140-9D7C-C932BB4AB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842507"/>
            <a:ext cx="5040000" cy="454762"/>
          </a:xfrm>
        </p:spPr>
        <p:txBody>
          <a:bodyPr>
            <a:noAutofit/>
          </a:bodyPr>
          <a:lstStyle>
            <a:lvl1pPr algn="l">
              <a:defRPr sz="2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Titolo della Presentazione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4ACDBA-BEF4-1746-8707-D483628B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438" y="3668532"/>
            <a:ext cx="2133600" cy="27384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it-IT"/>
              <a:t>19 marzo 2026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E35F066-A880-0949-932D-77B770C10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2399083"/>
            <a:ext cx="5040000" cy="736003"/>
          </a:xfrm>
        </p:spPr>
        <p:txBody>
          <a:bodyPr>
            <a:no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r>
              <a:rPr lang="it-IT"/>
              <a:t>Sottotitolo della Presentazione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AABDA3B-A331-8A47-B62E-83079A9AC71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2438" y="3377939"/>
            <a:ext cx="2224087" cy="317500"/>
          </a:xfrm>
        </p:spPr>
        <p:txBody>
          <a:bodyPr tIns="0" rIns="0" bIns="0" anchor="b">
            <a:norm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it-IT"/>
              <a:t>Luogo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F78AE782-3C9D-86EF-5FFD-8F22B8F47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25232" y="-408488"/>
            <a:ext cx="4977890" cy="24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6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neutro_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nero, Elementi grafici, bianco e nero, arte&#10;&#10;Descrizione generata automaticamente">
            <a:extLst>
              <a:ext uri="{FF2B5EF4-FFF2-40B4-BE49-F238E27FC236}">
                <a16:creationId xmlns:a16="http://schemas.microsoft.com/office/drawing/2014/main" id="{5BF0B1F4-0DD3-DB7D-D39F-1E131C7DC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2512" y="0"/>
            <a:ext cx="4281488" cy="5143500"/>
          </a:xfrm>
          <a:prstGeom prst="rect">
            <a:avLst/>
          </a:prstGeom>
        </p:spPr>
      </p:pic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A1A3A089-3317-3144-92C3-52B651962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92651"/>
            <a:ext cx="2081213" cy="42933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</a:lstStyle>
          <a:p>
            <a:r>
              <a:rPr lang="it-IT"/>
              <a:t>00</a:t>
            </a:r>
          </a:p>
        </p:txBody>
      </p:sp>
      <p:sp>
        <p:nvSpPr>
          <p:cNvPr id="6" name="Segnaposto data 2">
            <a:extLst>
              <a:ext uri="{FF2B5EF4-FFF2-40B4-BE49-F238E27FC236}">
                <a16:creationId xmlns:a16="http://schemas.microsoft.com/office/drawing/2014/main" id="{1E9BF24D-6B8E-D614-5ABA-04DD88C80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8400" y="4826897"/>
            <a:ext cx="2133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19 marzo 2026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9A09FEDF-6F8E-E34B-43C5-2196816A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4826897"/>
            <a:ext cx="2895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B31B8824-FA7D-1DCD-3BC6-1AC7F133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4804" y="4840032"/>
            <a:ext cx="371996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5C678E-4F8A-3F41-9C87-B58FCDFA044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D3C83BD2-89E8-CF99-75C8-8BAB0C361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37542"/>
            <a:ext cx="7020000" cy="1080000"/>
          </a:xfrm>
        </p:spPr>
        <p:txBody>
          <a:bodyPr anchor="t">
            <a:normAutofit/>
          </a:bodyPr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it-IT"/>
              <a:t>Titolo del Divisorio - Generale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64F016CA-BA1B-D890-B1FB-7F9E6E6D3E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3" y="4515727"/>
            <a:ext cx="1711950" cy="8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2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usur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lementi grafici, arte, creatività, design&#10;&#10;Descrizione generata automaticamente con attendibilità media">
            <a:extLst>
              <a:ext uri="{FF2B5EF4-FFF2-40B4-BE49-F238E27FC236}">
                <a16:creationId xmlns:a16="http://schemas.microsoft.com/office/drawing/2014/main" id="{E44DF7E8-E0F0-65EF-1A93-5BDA6E8DBD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EFB372-C975-042C-236C-4EB87F3BA2B7}"/>
              </a:ext>
            </a:extLst>
          </p:cNvPr>
          <p:cNvSpPr txBox="1"/>
          <p:nvPr userDrawn="1"/>
        </p:nvSpPr>
        <p:spPr>
          <a:xfrm>
            <a:off x="457200" y="1876806"/>
            <a:ext cx="307280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500" b="1">
                <a:solidFill>
                  <a:schemeClr val="bg1"/>
                </a:solidFill>
                <a:latin typeface="+mj-lt"/>
              </a:rPr>
              <a:t>Grazie.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185CB43A-A1B8-0537-E085-AAF621B50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25232" y="-408488"/>
            <a:ext cx="4977890" cy="24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7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ppia colonna txt+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B8283-F383-764C-BEF3-A49B5106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5578DE73-EA6F-234F-858C-A5136B0E7A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427486"/>
            <a:ext cx="3995737" cy="3123878"/>
          </a:xfrm>
        </p:spPr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8" name="Segnaposto contenuto 6">
            <a:extLst>
              <a:ext uri="{FF2B5EF4-FFF2-40B4-BE49-F238E27FC236}">
                <a16:creationId xmlns:a16="http://schemas.microsoft.com/office/drawing/2014/main" id="{DA9F3622-73DE-B04B-9E81-6A7956CEDC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79950" y="-1"/>
            <a:ext cx="4464050" cy="4733925"/>
          </a:xfrm>
        </p:spPr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D3921AA-D032-C141-8DA5-26AAB774E1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24F9D46C-81DC-AF40-833E-A7AE9DCCAB3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2880000" cy="273844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D3B5D0D-5468-1E4B-9ED3-DD0E1C2C6D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</a:t>
            </a:r>
            <a:br>
              <a:rPr lang="it-IT"/>
            </a:br>
            <a:r>
              <a:rPr lang="it-IT"/>
              <a:t>titolo dello schema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11914E5D-D88E-CD41-BCAA-D787580B0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772457"/>
            <a:ext cx="4883150" cy="39846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/>
              <a:t>Spazio Sottotitolo</a:t>
            </a:r>
          </a:p>
        </p:txBody>
      </p:sp>
    </p:spTree>
    <p:extLst>
      <p:ext uri="{BB962C8B-B14F-4D97-AF65-F5344CB8AC3E}">
        <p14:creationId xmlns:p14="http://schemas.microsoft.com/office/powerpoint/2010/main" val="387213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  <p15:guide id="3" pos="2812">
          <p15:clr>
            <a:srgbClr val="FBAE40"/>
          </p15:clr>
        </p15:guide>
        <p15:guide id="4" pos="29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ola c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B8283-F383-764C-BEF3-A49B5106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D3921AA-D032-C141-8DA5-26AAB774E1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24F9D46C-81DC-AF40-833E-A7AE9DCCAB3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2880000" cy="273844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C3F81581-1F0F-A645-B943-AC93B4A185F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13" y="1416050"/>
            <a:ext cx="6984000" cy="3135313"/>
          </a:xfrm>
        </p:spPr>
        <p:txBody>
          <a:bodyPr t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6B568C8-C48B-7745-9138-EA5FC031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D2C93101-2B48-8741-8D92-DE207CEE8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772457"/>
            <a:ext cx="4883150" cy="39846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/>
              <a:t>Spazio Sottotitolo</a:t>
            </a:r>
          </a:p>
        </p:txBody>
      </p:sp>
      <p:pic>
        <p:nvPicPr>
          <p:cNvPr id="2" name="Immagine 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C286DA3-8411-386E-53A7-2ACA867EC0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tretch>
            <a:fillRect/>
          </a:stretch>
        </p:blipFill>
        <p:spPr>
          <a:xfrm>
            <a:off x="4862512" y="0"/>
            <a:ext cx="42814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  <p15:guide id="3" pos="2812">
          <p15:clr>
            <a:srgbClr val="FBAE40"/>
          </p15:clr>
        </p15:guide>
        <p15:guide id="4" pos="29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ia colonna solo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B8283-F383-764C-BEF3-A49B5106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D3921AA-D032-C141-8DA5-26AAB774E1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24F9D46C-81DC-AF40-833E-A7AE9DCCAB3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2880000" cy="273844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800561-E46D-2F48-8885-3F2B2722BB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314" y="1416051"/>
            <a:ext cx="6984000" cy="3135312"/>
          </a:xfrm>
        </p:spPr>
        <p:txBody>
          <a:bodyPr tIns="0" bIns="0" numCol="2" spcCol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949DBB2-4A87-6D4A-98DD-32BA1D689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0D1BED97-E787-3E4F-8AB7-D5BD6F7231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772457"/>
            <a:ext cx="4883150" cy="39846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/>
              <a:t>Spazio Sottotitolo</a:t>
            </a:r>
          </a:p>
        </p:txBody>
      </p:sp>
    </p:spTree>
    <p:extLst>
      <p:ext uri="{BB962C8B-B14F-4D97-AF65-F5344CB8AC3E}">
        <p14:creationId xmlns:p14="http://schemas.microsoft.com/office/powerpoint/2010/main" val="765377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  <p15:guide id="3" pos="2812">
          <p15:clr>
            <a:srgbClr val="FBAE40"/>
          </p15:clr>
        </p15:guide>
        <p15:guide id="4" pos="294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ia colonna txt+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2B8283-F383-764C-BEF3-A49B5106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5578DE73-EA6F-234F-858C-A5136B0E7A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427486"/>
            <a:ext cx="3995737" cy="3123878"/>
          </a:xfrm>
        </p:spPr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8" name="Segnaposto contenuto 6">
            <a:extLst>
              <a:ext uri="{FF2B5EF4-FFF2-40B4-BE49-F238E27FC236}">
                <a16:creationId xmlns:a16="http://schemas.microsoft.com/office/drawing/2014/main" id="{DA9F3622-73DE-B04B-9E81-6A7956CEDC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79950" y="-1"/>
            <a:ext cx="4464050" cy="4733925"/>
          </a:xfrm>
        </p:spPr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D3921AA-D032-C141-8DA5-26AAB774E1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24F9D46C-81DC-AF40-833E-A7AE9DCCAB3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2880000" cy="273844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D3B5D0D-5468-1E4B-9ED3-DD0E1C2C6D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</a:t>
            </a:r>
            <a:br>
              <a:rPr lang="it-IT"/>
            </a:br>
            <a:r>
              <a:rPr lang="it-IT"/>
              <a:t>titolo dello schema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11914E5D-D88E-CD41-BCAA-D787580B0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772457"/>
            <a:ext cx="4883150" cy="398463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/>
              <a:t>Spazio Sottotitolo</a:t>
            </a:r>
          </a:p>
        </p:txBody>
      </p:sp>
    </p:spTree>
    <p:extLst>
      <p:ext uri="{BB962C8B-B14F-4D97-AF65-F5344CB8AC3E}">
        <p14:creationId xmlns:p14="http://schemas.microsoft.com/office/powerpoint/2010/main" val="227270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pos="2812" userDrawn="1">
          <p15:clr>
            <a:srgbClr val="FBAE40"/>
          </p15:clr>
        </p15:guide>
        <p15:guide id="4" pos="294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9.sv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76152"/>
            <a:ext cx="8229600" cy="737020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it-IT"/>
              <a:t>Spazio dedicato al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64431"/>
            <a:ext cx="8229600" cy="356790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675">
                <a:solidFill>
                  <a:srgbClr val="343433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19 marzo 2026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572000" y="482689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b="1">
                <a:solidFill>
                  <a:srgbClr val="343433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314804" y="4840032"/>
            <a:ext cx="371996" cy="273844"/>
          </a:xfrm>
          <a:prstGeom prst="rect">
            <a:avLst/>
          </a:prstGeom>
        </p:spPr>
        <p:txBody>
          <a:bodyPr vert="horz" lIns="91440" tIns="0" rIns="0" bIns="45720" rtlCol="0" anchor="ctr"/>
          <a:lstStyle>
            <a:lvl1pPr algn="r">
              <a:defRPr sz="675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C25C678E-4F8A-3F41-9C87-B58FCDFA044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98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4" r:id="rId2"/>
    <p:sldLayoutId id="2147483725" r:id="rId3"/>
    <p:sldLayoutId id="2147483723" r:id="rId4"/>
    <p:sldLayoutId id="2147483711" r:id="rId5"/>
    <p:sldLayoutId id="2147483727" r:id="rId6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35731" indent="-135731" algn="l" defTabSz="342900" rtl="0" eaLnBrk="1" latinLnBrk="0" hangingPunct="1">
        <a:lnSpc>
          <a:spcPct val="110000"/>
        </a:lnSpc>
        <a:spcBef>
          <a:spcPct val="20000"/>
        </a:spcBef>
        <a:buClr>
          <a:schemeClr val="bg2"/>
        </a:buClr>
        <a:buFont typeface="Arial"/>
        <a:buChar char="•"/>
        <a:tabLst/>
        <a:defRPr sz="1050" kern="1200">
          <a:solidFill>
            <a:schemeClr val="tx1"/>
          </a:solidFill>
          <a:latin typeface="Arial"/>
          <a:ea typeface="+mn-ea"/>
          <a:cs typeface="Arial"/>
        </a:defRPr>
      </a:lvl1pPr>
      <a:lvl2pPr marL="403622" indent="-136922" algn="l" defTabSz="342900" rtl="0" eaLnBrk="1" latinLnBrk="0" hangingPunct="1">
        <a:lnSpc>
          <a:spcPct val="110000"/>
        </a:lnSpc>
        <a:spcBef>
          <a:spcPct val="20000"/>
        </a:spcBef>
        <a:buClr>
          <a:schemeClr val="bg2"/>
        </a:buClr>
        <a:buFont typeface="Arial"/>
        <a:buChar char="–"/>
        <a:tabLst/>
        <a:defRPr sz="1050" kern="1200">
          <a:solidFill>
            <a:schemeClr val="tx1"/>
          </a:solidFill>
          <a:latin typeface="Arial"/>
          <a:ea typeface="+mn-ea"/>
          <a:cs typeface="Arial"/>
        </a:defRPr>
      </a:lvl2pPr>
      <a:lvl3pPr marL="670322" indent="-135731" algn="l" defTabSz="342900" rtl="0" eaLnBrk="1" latinLnBrk="0" hangingPunct="1">
        <a:lnSpc>
          <a:spcPct val="110000"/>
        </a:lnSpc>
        <a:spcBef>
          <a:spcPct val="20000"/>
        </a:spcBef>
        <a:buClr>
          <a:schemeClr val="bg2"/>
        </a:buClr>
        <a:buFont typeface="Arial"/>
        <a:buChar char="•"/>
        <a:tabLst/>
        <a:defRPr sz="900" kern="1200">
          <a:solidFill>
            <a:schemeClr val="tx1"/>
          </a:solidFill>
          <a:latin typeface="Arial"/>
          <a:ea typeface="+mn-ea"/>
          <a:cs typeface="Arial"/>
        </a:defRPr>
      </a:lvl3pPr>
      <a:lvl4pPr marL="933450" indent="-130969" algn="l" defTabSz="342900" rtl="0" eaLnBrk="1" latinLnBrk="0" hangingPunct="1">
        <a:lnSpc>
          <a:spcPct val="110000"/>
        </a:lnSpc>
        <a:spcBef>
          <a:spcPct val="20000"/>
        </a:spcBef>
        <a:buClr>
          <a:schemeClr val="bg2"/>
        </a:buClr>
        <a:buFont typeface="Arial"/>
        <a:buChar char="–"/>
        <a:tabLst/>
        <a:defRPr sz="900" kern="1200">
          <a:solidFill>
            <a:schemeClr val="tx1"/>
          </a:solidFill>
          <a:latin typeface="Arial"/>
          <a:ea typeface="+mn-ea"/>
          <a:cs typeface="Arial"/>
        </a:defRPr>
      </a:lvl4pPr>
      <a:lvl5pPr marL="1201341" indent="-130969" algn="l" defTabSz="342900" rtl="0" eaLnBrk="1" latinLnBrk="0" hangingPunct="1">
        <a:lnSpc>
          <a:spcPct val="110000"/>
        </a:lnSpc>
        <a:spcBef>
          <a:spcPct val="20000"/>
        </a:spcBef>
        <a:buClr>
          <a:schemeClr val="bg2"/>
        </a:buClr>
        <a:buFont typeface="Arial"/>
        <a:buChar char="»"/>
        <a:tabLst/>
        <a:defRPr sz="9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981" userDrawn="1">
          <p15:clr>
            <a:srgbClr val="F26B43"/>
          </p15:clr>
        </p15:guide>
        <p15:guide id="3" orient="horz" pos="1371" userDrawn="1">
          <p15:clr>
            <a:srgbClr val="F26B43"/>
          </p15:clr>
        </p15:guide>
        <p15:guide id="4" pos="285" userDrawn="1">
          <p15:clr>
            <a:srgbClr val="F26B43"/>
          </p15:clr>
        </p15:guide>
        <p15:guide id="5" pos="111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15789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it-IT"/>
              <a:t>Spazio dedicato al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416050"/>
            <a:ext cx="8243888" cy="330676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314804" y="4840032"/>
            <a:ext cx="371996" cy="273844"/>
          </a:xfrm>
          <a:prstGeom prst="rect">
            <a:avLst/>
          </a:prstGeom>
        </p:spPr>
        <p:txBody>
          <a:bodyPr vert="horz" lIns="91440" tIns="0" rIns="0" bIns="45720" rtlCol="0" anchor="ctr"/>
          <a:lstStyle>
            <a:lvl1pPr algn="r">
              <a:defRPr sz="675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C25C678E-4F8A-3F41-9C87-B58FCDFA044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5B3CFA79-9C33-4341-85D0-5BDF740DC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675">
                <a:solidFill>
                  <a:srgbClr val="343433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19 marzo 2026</a:t>
            </a:r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73331043-39FE-144F-B085-9DFB88198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2689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b="1">
                <a:solidFill>
                  <a:srgbClr val="343433"/>
                </a:solidFill>
                <a:latin typeface="Arial"/>
                <a:cs typeface="Arial"/>
              </a:defRPr>
            </a:lvl1pPr>
          </a:lstStyle>
          <a:p>
            <a:r>
              <a:rPr lang="it-IT"/>
              <a:t>Una Regione, tante anime. La Lombardia e le sue geografie del lavoro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0E464CC2-2705-1541-AA67-3F14E80A5C1B}"/>
              </a:ext>
            </a:extLst>
          </p:cNvPr>
          <p:cNvCxnSpPr/>
          <p:nvPr userDrawn="1"/>
        </p:nvCxnSpPr>
        <p:spPr>
          <a:xfrm>
            <a:off x="0" y="4732338"/>
            <a:ext cx="9144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2307A07E-3A46-946A-0BF0-6B77AC50375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763" y="4515727"/>
            <a:ext cx="1711950" cy="8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3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2" r:id="rId2"/>
    <p:sldLayoutId id="2147483706" r:id="rId3"/>
    <p:sldLayoutId id="2147483716" r:id="rId4"/>
    <p:sldLayoutId id="2147483708" r:id="rId5"/>
    <p:sldLayoutId id="2147483726" r:id="rId6"/>
    <p:sldLayoutId id="2147483728" r:id="rId7"/>
    <p:sldLayoutId id="2147483729" r:id="rId8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35731" indent="-135731" algn="l" defTabSz="342900" rtl="0" eaLnBrk="1" latinLnBrk="0" hangingPunct="1">
        <a:lnSpc>
          <a:spcPct val="110000"/>
        </a:lnSpc>
        <a:spcBef>
          <a:spcPts val="900"/>
        </a:spcBef>
        <a:buClr>
          <a:schemeClr val="bg2"/>
        </a:buClr>
        <a:buFont typeface="Arial"/>
        <a:buChar char="•"/>
        <a:tabLst/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403622" indent="-136922" algn="l" defTabSz="342900" rtl="0" eaLnBrk="1" latinLnBrk="0" hangingPunct="1">
        <a:lnSpc>
          <a:spcPct val="110000"/>
        </a:lnSpc>
        <a:spcBef>
          <a:spcPts val="900"/>
        </a:spcBef>
        <a:buClr>
          <a:schemeClr val="bg2"/>
        </a:buClr>
        <a:buFont typeface="Arial"/>
        <a:buChar char="–"/>
        <a:tabLst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670322" indent="-135731" algn="l" defTabSz="342900" rtl="0" eaLnBrk="1" latinLnBrk="0" hangingPunct="1">
        <a:lnSpc>
          <a:spcPct val="110000"/>
        </a:lnSpc>
        <a:spcBef>
          <a:spcPts val="900"/>
        </a:spcBef>
        <a:buClr>
          <a:schemeClr val="bg2"/>
        </a:buClr>
        <a:buFont typeface="Arial"/>
        <a:buChar char="•"/>
        <a:tabLst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933450" indent="-130969" algn="l" defTabSz="342900" rtl="0" eaLnBrk="1" latinLnBrk="0" hangingPunct="1">
        <a:lnSpc>
          <a:spcPct val="110000"/>
        </a:lnSpc>
        <a:spcBef>
          <a:spcPts val="900"/>
        </a:spcBef>
        <a:buClr>
          <a:schemeClr val="bg2"/>
        </a:buClr>
        <a:buFont typeface="Arial"/>
        <a:buChar char="–"/>
        <a:tabLst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201341" indent="-130969" algn="l" defTabSz="342900" rtl="0" eaLnBrk="1" latinLnBrk="0" hangingPunct="1">
        <a:lnSpc>
          <a:spcPct val="110000"/>
        </a:lnSpc>
        <a:spcBef>
          <a:spcPts val="900"/>
        </a:spcBef>
        <a:buClr>
          <a:schemeClr val="bg2"/>
        </a:buClr>
        <a:buFont typeface="Arial"/>
        <a:buChar char="»"/>
        <a:tabLst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4" userDrawn="1">
          <p15:clr>
            <a:srgbClr val="F26B43"/>
          </p15:clr>
        </p15:guide>
        <p15:guide id="2" orient="horz" pos="3143">
          <p15:clr>
            <a:srgbClr val="F26B43"/>
          </p15:clr>
        </p15:guide>
        <p15:guide id="3" orient="horz" pos="2982" userDrawn="1">
          <p15:clr>
            <a:srgbClr val="F26B43"/>
          </p15:clr>
        </p15:guide>
        <p15:guide id="4" orient="horz" pos="367" userDrawn="1">
          <p15:clr>
            <a:srgbClr val="F26B43"/>
          </p15:clr>
        </p15:guide>
        <p15:guide id="6" orient="horz" pos="2867" userDrawn="1">
          <p15:clr>
            <a:srgbClr val="F26B43"/>
          </p15:clr>
        </p15:guide>
        <p15:guide id="7" pos="54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855A3D-13EC-D041-8B0B-C4E685806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503340"/>
            <a:ext cx="6503159" cy="592455"/>
          </a:xfrm>
        </p:spPr>
        <p:txBody>
          <a:bodyPr/>
          <a:lstStyle/>
          <a:p>
            <a:r>
              <a:rPr lang="it-IT" sz="3200"/>
              <a:t>Una regione, tante anime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CB86633-7D57-9E48-8A28-E5B34DBFB2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025" y="2197609"/>
            <a:ext cx="5605812" cy="454763"/>
          </a:xfrm>
        </p:spPr>
        <p:txBody>
          <a:bodyPr>
            <a:normAutofit fontScale="92500"/>
          </a:bodyPr>
          <a:lstStyle/>
          <a:p>
            <a:r>
              <a:rPr lang="it-IT" sz="2400"/>
              <a:t>La Lombardia e le sue geografie del lavoro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BBA6C5-56CC-9640-AACC-29BF44D8A05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68705" y="4320942"/>
            <a:ext cx="1645107" cy="620624"/>
          </a:xfrm>
        </p:spPr>
        <p:txBody>
          <a:bodyPr>
            <a:normAutofit/>
          </a:bodyPr>
          <a:lstStyle/>
          <a:p>
            <a:pPr algn="r"/>
            <a:r>
              <a:rPr lang="it-IT" sz="1600"/>
              <a:t>Milano</a:t>
            </a:r>
          </a:p>
          <a:p>
            <a:pPr algn="r"/>
            <a:r>
              <a:rPr lang="it-IT" sz="1400" b="0"/>
              <a:t>19 marzo 2026</a:t>
            </a:r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0E72CD1C-3E5F-D510-2C2B-3D621E88C198}"/>
              </a:ext>
            </a:extLst>
          </p:cNvPr>
          <p:cNvSpPr txBox="1">
            <a:spLocks/>
          </p:cNvSpPr>
          <p:nvPr/>
        </p:nvSpPr>
        <p:spPr>
          <a:xfrm>
            <a:off x="452437" y="3334505"/>
            <a:ext cx="4592261" cy="129956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None/>
              <a:tabLst/>
              <a:defRPr sz="1900" b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it-IT" sz="1800"/>
              <a:t>A cura di:</a:t>
            </a:r>
          </a:p>
          <a:p>
            <a:r>
              <a:rPr lang="it-IT" sz="1800" b="1"/>
              <a:t>Andrea Oldrini</a:t>
            </a:r>
          </a:p>
          <a:p>
            <a:r>
              <a:rPr lang="it-IT" sz="1800"/>
              <a:t>OML – Città metropolitana di Milano</a:t>
            </a:r>
          </a:p>
        </p:txBody>
      </p:sp>
    </p:spTree>
    <p:extLst>
      <p:ext uri="{BB962C8B-B14F-4D97-AF65-F5344CB8AC3E}">
        <p14:creationId xmlns:p14="http://schemas.microsoft.com/office/powerpoint/2010/main" val="5521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4840C-B4B4-6BE4-CE00-B3BA8EED3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FEAD4353-6597-3DB1-1C87-86F7AE039CF6}"/>
              </a:ext>
            </a:extLst>
          </p:cNvPr>
          <p:cNvSpPr txBox="1">
            <a:spLocks/>
          </p:cNvSpPr>
          <p:nvPr/>
        </p:nvSpPr>
        <p:spPr>
          <a:xfrm>
            <a:off x="452437" y="3326676"/>
            <a:ext cx="5452417" cy="129956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None/>
              <a:tabLst/>
              <a:defRPr sz="1900" b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it-IT" sz="1800" u="sng"/>
              <a:t>Contatti</a:t>
            </a:r>
          </a:p>
          <a:p>
            <a:r>
              <a:rPr lang="it-IT" sz="1800"/>
              <a:t>Andrea Oldrini | OML – Città metropolitana di Milano</a:t>
            </a:r>
          </a:p>
          <a:p>
            <a:r>
              <a:rPr lang="it-IT" sz="1800"/>
              <a:t>a.oldrini@cittametropolitana.mi.it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A9DB6199-FF55-D0C2-F4A8-4CF2C8AC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Grazie per l’attenzione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BE91726-A9A5-6D63-E8EE-6B71C975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</p:spTree>
    <p:extLst>
      <p:ext uri="{BB962C8B-B14F-4D97-AF65-F5344CB8AC3E}">
        <p14:creationId xmlns:p14="http://schemas.microsoft.com/office/powerpoint/2010/main" val="418677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C3DB9-C84E-010B-5DCA-5B3735B88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A0D1E202-A6F2-5861-5540-576656B4F1FF}"/>
              </a:ext>
            </a:extLst>
          </p:cNvPr>
          <p:cNvSpPr txBox="1">
            <a:spLocks/>
          </p:cNvSpPr>
          <p:nvPr/>
        </p:nvSpPr>
        <p:spPr>
          <a:xfrm>
            <a:off x="452437" y="3326676"/>
            <a:ext cx="5452417" cy="129956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None/>
              <a:tabLst/>
              <a:defRPr sz="1900" b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it-IT" sz="1800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E551756D-C7E8-537F-ADDA-176F4A16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9830"/>
            <a:ext cx="5464277" cy="1537990"/>
          </a:xfrm>
        </p:spPr>
        <p:txBody>
          <a:bodyPr/>
          <a:lstStyle/>
          <a:p>
            <a:r>
              <a:rPr lang="it-IT" sz="3200"/>
              <a:t>I focus settoriali </a:t>
            </a:r>
            <a:br>
              <a:rPr lang="it-IT" sz="3200"/>
            </a:br>
            <a:br>
              <a:rPr lang="it-IT" sz="3200"/>
            </a:br>
            <a:r>
              <a:rPr lang="it-IT" sz="2400" b="0"/>
              <a:t>Osservando le mappe</a:t>
            </a:r>
            <a:endParaRPr lang="it-IT" sz="3200" b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C06B783-AB11-9449-7FA9-5D693EEA7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</p:spTree>
    <p:extLst>
      <p:ext uri="{BB962C8B-B14F-4D97-AF65-F5344CB8AC3E}">
        <p14:creationId xmlns:p14="http://schemas.microsoft.com/office/powerpoint/2010/main" val="2781221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AFF81A-774C-533E-7AC9-D61A0A62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704E25-6F8D-F6C0-13ED-B9748851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6814"/>
            <a:ext cx="8039432" cy="3755571"/>
          </a:xfrm>
        </p:spPr>
        <p:txBody>
          <a:bodyPr>
            <a:normAutofit/>
          </a:bodyPr>
          <a:lstStyle/>
          <a:p>
            <a:r>
              <a:rPr lang="it-IT" sz="2800"/>
              <a:t>Tessile e moda</a:t>
            </a:r>
            <a:br>
              <a:rPr lang="it-IT"/>
            </a:br>
            <a:br>
              <a:rPr lang="it-IT"/>
            </a:br>
            <a:r>
              <a:rPr lang="it-IT"/>
              <a:t>Cosa rimane oggi del settore in Lombardia dopo la crisi degli ultimi decenni? </a:t>
            </a:r>
            <a:br>
              <a:rPr lang="it-IT"/>
            </a:br>
            <a:br>
              <a:rPr lang="it-IT"/>
            </a:br>
            <a:r>
              <a:rPr lang="it-IT" b="0"/>
              <a:t>Giovanni </a:t>
            </a:r>
            <a:r>
              <a:rPr lang="it-IT" b="0" err="1"/>
              <a:t>Tavolaro</a:t>
            </a:r>
            <a:r>
              <a:rPr lang="it-IT" b="0"/>
              <a:t>, Osservatorio della Provincia di Como</a:t>
            </a: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7CAE030C-DAB5-C68B-E20F-277C05121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C9C77691-EEB9-CB97-E370-EAF270AB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4842342"/>
            <a:ext cx="3351255" cy="273844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</p:spTree>
    <p:extLst>
      <p:ext uri="{BB962C8B-B14F-4D97-AF65-F5344CB8AC3E}">
        <p14:creationId xmlns:p14="http://schemas.microsoft.com/office/powerpoint/2010/main" val="950199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52FF6-C4CC-28C6-CC3B-FB0217EEA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D4F9AFC-4C59-B0B8-A060-D8B83237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3A185F-F769-B8F2-A96D-6BF83C273B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B3A9CD-FC39-8FF4-98F6-B884DA0102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AE34D325-14FC-C1D8-5F87-DED648A50EF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8313" y="1416050"/>
            <a:ext cx="6416581" cy="3135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A4D4AF1-296F-90A6-976F-34F27B01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bg2"/>
                </a:solidFill>
              </a:rPr>
              <a:t>Il ruolo del Tessile in Lombardia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B463A867-9B58-BDDA-4C31-E11BEB8D4D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2" y="1003978"/>
            <a:ext cx="7846492" cy="354738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tx1"/>
                </a:solidFill>
              </a:rPr>
              <a:t>Le origini di una specializzazione territoriale;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tx1"/>
                </a:solidFill>
              </a:rPr>
              <a:t>La concorrenza degli anni ’90 (globalizzazione);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tx1"/>
                </a:solidFill>
              </a:rPr>
              <a:t>Il ridimensionamento negli ultimi anni;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tx1"/>
                </a:solidFill>
              </a:rPr>
              <a:t>La struttura di impresa oggi:</a:t>
            </a:r>
          </a:p>
          <a:p>
            <a:pPr marL="689372" lvl="1" indent="-285750">
              <a:buFont typeface="Courier New" panose="02070309020205020404" pitchFamily="49" charset="0"/>
              <a:buChar char="o"/>
            </a:pPr>
            <a:r>
              <a:rPr lang="it-IT" sz="1600" b="1">
                <a:solidFill>
                  <a:schemeClr val="bg2"/>
                </a:solidFill>
              </a:rPr>
              <a:t>Numero di addetti </a:t>
            </a:r>
            <a:r>
              <a:rPr lang="it-IT" sz="1600"/>
              <a:t>medio per unità locale più alto della media, dimensioni aziendali ridotte.</a:t>
            </a:r>
          </a:p>
          <a:p>
            <a:pPr marL="689372" lvl="1" indent="-285750">
              <a:buFont typeface="Courier New" panose="02070309020205020404" pitchFamily="49" charset="0"/>
              <a:buChar char="o"/>
            </a:pPr>
            <a:r>
              <a:rPr lang="it-IT" sz="1600">
                <a:solidFill>
                  <a:schemeClr val="tx1"/>
                </a:solidFill>
              </a:rPr>
              <a:t>Gli </a:t>
            </a:r>
            <a:r>
              <a:rPr lang="it-IT" sz="1600" b="1">
                <a:solidFill>
                  <a:schemeClr val="bg2"/>
                </a:solidFill>
              </a:rPr>
              <a:t>avviament</a:t>
            </a:r>
            <a:r>
              <a:rPr lang="it-IT" sz="1600" b="1">
                <a:solidFill>
                  <a:schemeClr val="tx1"/>
                </a:solidFill>
              </a:rPr>
              <a:t>i</a:t>
            </a:r>
            <a:r>
              <a:rPr lang="it-IT" sz="1600">
                <a:solidFill>
                  <a:schemeClr val="tx1"/>
                </a:solidFill>
              </a:rPr>
              <a:t> tra il 2022 ed il 2024, circa 60 mila, costituiscono il 1,3% di quelli registrati in tutta la Lombardia nello stesso triennio.</a:t>
            </a:r>
          </a:p>
          <a:p>
            <a:pPr marL="689372" lvl="1" indent="-285750">
              <a:buFont typeface="Courier New" panose="02070309020205020404" pitchFamily="49" charset="0"/>
              <a:buChar char="o"/>
            </a:pPr>
            <a:r>
              <a:rPr lang="it-IT" sz="1600"/>
              <a:t>Questi avviamenti si caratterizzano per un livello di </a:t>
            </a:r>
            <a:r>
              <a:rPr lang="it-IT" sz="1600" b="1">
                <a:solidFill>
                  <a:schemeClr val="bg2"/>
                </a:solidFill>
              </a:rPr>
              <a:t>stabilità contrattuale </a:t>
            </a:r>
            <a:r>
              <a:rPr lang="it-IT" sz="1600"/>
              <a:t>significativamente superiore rispetto alla media (39,9% vs 26,3%). </a:t>
            </a:r>
          </a:p>
          <a:p>
            <a:pPr marL="689372" lvl="1" indent="-285750">
              <a:buFont typeface="Arial" panose="020B0604020202020204" pitchFamily="34" charset="0"/>
              <a:buChar char="•"/>
            </a:pPr>
            <a:endParaRPr lang="it-IT">
              <a:solidFill>
                <a:schemeClr val="tx1"/>
              </a:solidFill>
            </a:endParaRP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289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5722788-1D70-6941-A57F-63C81961B1A8}"/>
              </a:ext>
            </a:extLst>
          </p:cNvPr>
          <p:cNvSpPr/>
          <p:nvPr/>
        </p:nvSpPr>
        <p:spPr>
          <a:xfrm>
            <a:off x="0" y="1157271"/>
            <a:ext cx="9144000" cy="1566797"/>
          </a:xfrm>
          <a:prstGeom prst="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AD8F0-5338-244E-812E-31B33DB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A7D84D-4FAC-064B-98E2-883C3E20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comparto del Tessile - Moda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8028B18-C651-364A-BBDE-0C6C9F57B9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Quadro generale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9283D3C-995B-0B49-9A10-D5845E03EA2B}"/>
              </a:ext>
            </a:extLst>
          </p:cNvPr>
          <p:cNvGrpSpPr/>
          <p:nvPr/>
        </p:nvGrpSpPr>
        <p:grpSpPr>
          <a:xfrm>
            <a:off x="462526" y="1260095"/>
            <a:ext cx="1475355" cy="1380761"/>
            <a:chOff x="647350" y="2122284"/>
            <a:chExt cx="1512000" cy="1512000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E58DE06B-A102-FEAA-F15D-062034A49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>
                  <a:solidFill>
                    <a:schemeClr val="bg1"/>
                  </a:solidFill>
                </a:rPr>
                <a:t>9.185 </a:t>
              </a:r>
            </a:p>
            <a:p>
              <a:pPr algn="ctr"/>
              <a:r>
                <a:rPr lang="it-IT" sz="1050"/>
                <a:t>UNITA’ LOCALI</a:t>
              </a:r>
            </a:p>
          </p:txBody>
        </p:sp>
        <p:sp>
          <p:nvSpPr>
            <p:cNvPr id="9" name="Arco a tutto sesto 8">
              <a:extLst>
                <a:ext uri="{FF2B5EF4-FFF2-40B4-BE49-F238E27FC236}">
                  <a16:creationId xmlns:a16="http://schemas.microsoft.com/office/drawing/2014/main" id="{1D5431C3-9AAA-4137-5ECD-67DAA947A4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5433561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9E6961D-7CB2-FCA1-5C94-8942B29EF0CB}"/>
              </a:ext>
            </a:extLst>
          </p:cNvPr>
          <p:cNvGrpSpPr/>
          <p:nvPr/>
        </p:nvGrpSpPr>
        <p:grpSpPr>
          <a:xfrm rot="5400000">
            <a:off x="7193389" y="1212798"/>
            <a:ext cx="1380761" cy="1475355"/>
            <a:chOff x="647350" y="2122284"/>
            <a:chExt cx="1512000" cy="1512000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6F806070-8153-FC0F-3C1F-056F2CC66E0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72.036</a:t>
              </a:r>
            </a:p>
            <a:p>
              <a:pPr algn="ctr"/>
              <a:r>
                <a:rPr lang="it-IT" sz="900"/>
                <a:t>AVVIAMENTI</a:t>
              </a:r>
            </a:p>
            <a:p>
              <a:pPr algn="ctr"/>
              <a:r>
                <a:rPr lang="it-IT" sz="900"/>
                <a:t>(2022-2024)</a:t>
              </a:r>
            </a:p>
            <a:p>
              <a:pPr algn="ctr"/>
              <a:endParaRPr lang="it-IT" sz="900" b="1"/>
            </a:p>
            <a:p>
              <a:pPr algn="ctr"/>
              <a:r>
                <a:rPr lang="it-IT" sz="1400" b="1"/>
                <a:t>1,7% </a:t>
              </a:r>
            </a:p>
            <a:p>
              <a:pPr algn="ctr"/>
              <a:r>
                <a:rPr lang="it-IT" sz="900"/>
                <a:t>sul totale economia</a:t>
              </a:r>
            </a:p>
          </p:txBody>
        </p:sp>
        <p:sp>
          <p:nvSpPr>
            <p:cNvPr id="13" name="Arco a tutto sesto 12">
              <a:extLst>
                <a:ext uri="{FF2B5EF4-FFF2-40B4-BE49-F238E27FC236}">
                  <a16:creationId xmlns:a16="http://schemas.microsoft.com/office/drawing/2014/main" id="{A3F95F03-7E9B-C120-D073-6BFC47CFD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5433561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90CC698-D5E7-B9C0-E6DB-F843663087AC}"/>
              </a:ext>
            </a:extLst>
          </p:cNvPr>
          <p:cNvGrpSpPr/>
          <p:nvPr/>
        </p:nvGrpSpPr>
        <p:grpSpPr>
          <a:xfrm rot="10800000">
            <a:off x="2133417" y="1260094"/>
            <a:ext cx="1475355" cy="1380761"/>
            <a:chOff x="647350" y="2122284"/>
            <a:chExt cx="1512000" cy="1512000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45DEF90F-87BF-5B3E-D182-68F716C11C4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85.476</a:t>
              </a:r>
            </a:p>
            <a:p>
              <a:pPr algn="ctr"/>
              <a:r>
                <a:rPr lang="it-IT" sz="1050"/>
                <a:t>ADDETTI</a:t>
              </a:r>
            </a:p>
            <a:p>
              <a:pPr algn="ctr"/>
              <a:endParaRPr lang="it-IT" sz="1050"/>
            </a:p>
            <a:p>
              <a:pPr algn="ctr"/>
              <a:r>
                <a:rPr lang="it-IT" sz="1400" b="1"/>
                <a:t>2,3% </a:t>
              </a:r>
            </a:p>
            <a:p>
              <a:pPr algn="ctr"/>
              <a:r>
                <a:rPr lang="it-IT" sz="1050"/>
                <a:t>sul totale </a:t>
              </a:r>
            </a:p>
            <a:p>
              <a:pPr algn="ctr"/>
              <a:r>
                <a:rPr lang="it-IT" sz="1050"/>
                <a:t>economia</a:t>
              </a:r>
            </a:p>
          </p:txBody>
        </p:sp>
        <p:sp>
          <p:nvSpPr>
            <p:cNvPr id="18" name="Arco a tutto sesto 17">
              <a:extLst>
                <a:ext uri="{FF2B5EF4-FFF2-40B4-BE49-F238E27FC236}">
                  <a16:creationId xmlns:a16="http://schemas.microsoft.com/office/drawing/2014/main" id="{FBEA30BE-1D89-1AE1-E621-5096E226AC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10808785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EF04F15E-82F6-B51A-3899-B471F2844041}"/>
              </a:ext>
            </a:extLst>
          </p:cNvPr>
          <p:cNvGrpSpPr/>
          <p:nvPr/>
        </p:nvGrpSpPr>
        <p:grpSpPr>
          <a:xfrm>
            <a:off x="3804310" y="1260095"/>
            <a:ext cx="1475355" cy="1380761"/>
            <a:chOff x="647350" y="2122284"/>
            <a:chExt cx="1512000" cy="1512000"/>
          </a:xfrm>
        </p:grpSpPr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42EC94FE-0F7F-DE4A-4E52-12FDFEC0D2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9,3</a:t>
              </a:r>
              <a:r>
                <a:rPr lang="it-IT" sz="1400"/>
                <a:t> </a:t>
              </a:r>
            </a:p>
            <a:p>
              <a:pPr algn="ctr"/>
              <a:r>
                <a:rPr lang="it-IT" sz="900"/>
                <a:t>Media ADDETTI per UNITA’ LOCALE</a:t>
              </a:r>
            </a:p>
          </p:txBody>
        </p:sp>
        <p:sp>
          <p:nvSpPr>
            <p:cNvPr id="24" name="Arco a tutto sesto 23">
              <a:extLst>
                <a:ext uri="{FF2B5EF4-FFF2-40B4-BE49-F238E27FC236}">
                  <a16:creationId xmlns:a16="http://schemas.microsoft.com/office/drawing/2014/main" id="{E30196AF-A42A-85FF-4138-FE02823AAF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10808785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C00AC9F-F3E8-A3D3-391A-4E43620FFFC5}"/>
              </a:ext>
            </a:extLst>
          </p:cNvPr>
          <p:cNvGrpSpPr/>
          <p:nvPr/>
        </p:nvGrpSpPr>
        <p:grpSpPr>
          <a:xfrm rot="10800000">
            <a:off x="5475201" y="1260094"/>
            <a:ext cx="1475355" cy="1380761"/>
            <a:chOff x="647350" y="2122284"/>
            <a:chExt cx="1512000" cy="1512000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537BDB51-21CD-43EC-1560-79524DCC51A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12,5 </a:t>
              </a:r>
              <a:r>
                <a:rPr lang="it-IT" sz="900" b="1"/>
                <a:t>addetti in </a:t>
              </a:r>
              <a:r>
                <a:rPr lang="it-IT" sz="900"/>
                <a:t>unità di </a:t>
              </a:r>
              <a:r>
                <a:rPr lang="it-IT" sz="900" b="1"/>
                <a:t>Grandi Dimensioni</a:t>
              </a:r>
            </a:p>
            <a:p>
              <a:pPr algn="ctr"/>
              <a:r>
                <a:rPr lang="it-IT" sz="900"/>
                <a:t>(&gt;=250)</a:t>
              </a:r>
            </a:p>
          </p:txBody>
        </p:sp>
        <p:sp>
          <p:nvSpPr>
            <p:cNvPr id="28" name="Arco a tutto sesto 27">
              <a:extLst>
                <a:ext uri="{FF2B5EF4-FFF2-40B4-BE49-F238E27FC236}">
                  <a16:creationId xmlns:a16="http://schemas.microsoft.com/office/drawing/2014/main" id="{7BB7C4CE-5AD4-322B-56B9-0064021FC9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10808785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4" name="Segnaposto contenuto 9">
            <a:extLst>
              <a:ext uri="{FF2B5EF4-FFF2-40B4-BE49-F238E27FC236}">
                <a16:creationId xmlns:a16="http://schemas.microsoft.com/office/drawing/2014/main" id="{F067EA81-9C34-58A9-7971-400EC6858D2C}"/>
              </a:ext>
            </a:extLst>
          </p:cNvPr>
          <p:cNvSpPr txBox="1">
            <a:spLocks/>
          </p:cNvSpPr>
          <p:nvPr/>
        </p:nvSpPr>
        <p:spPr>
          <a:xfrm>
            <a:off x="272004" y="2806303"/>
            <a:ext cx="8579101" cy="1953872"/>
          </a:xfrm>
          <a:prstGeom prst="rect">
            <a:avLst/>
          </a:prstGeom>
        </p:spPr>
        <p:txBody>
          <a:bodyPr>
            <a:noAutofit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1600"/>
              <a:t>Considerando le </a:t>
            </a:r>
            <a:r>
              <a:rPr lang="it-IT" sz="1600" b="1"/>
              <a:t>principali attività</a:t>
            </a:r>
            <a:r>
              <a:rPr lang="it-IT" sz="1600"/>
              <a:t> del settore: </a:t>
            </a:r>
          </a:p>
          <a:p>
            <a:pPr>
              <a:lnSpc>
                <a:spcPct val="100000"/>
              </a:lnSpc>
            </a:pPr>
            <a:r>
              <a:rPr lang="it-IT" sz="1600" b="1"/>
              <a:t>C.13 – Industrie tessili </a:t>
            </a:r>
          </a:p>
          <a:p>
            <a:pPr>
              <a:lnSpc>
                <a:spcPct val="100000"/>
              </a:lnSpc>
            </a:pPr>
            <a:r>
              <a:rPr lang="it-IT" sz="1600" b="1"/>
              <a:t>C.14 – Confezioni</a:t>
            </a:r>
          </a:p>
          <a:p>
            <a:pPr marL="4037013" indent="-179388">
              <a:lnSpc>
                <a:spcPct val="100000"/>
              </a:lnSpc>
            </a:pPr>
            <a:endParaRPr lang="it-IT" sz="1600"/>
          </a:p>
          <a:p>
            <a:pPr marL="0" indent="0">
              <a:lnSpc>
                <a:spcPct val="100000"/>
              </a:lnSpc>
              <a:buNone/>
            </a:pPr>
            <a:endParaRPr lang="it-IT" sz="1600"/>
          </a:p>
          <a:p>
            <a:pPr marL="0" indent="0">
              <a:lnSpc>
                <a:spcPct val="100000"/>
              </a:lnSpc>
              <a:buNone/>
            </a:pPr>
            <a:endParaRPr lang="it-IT" sz="850"/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42F17989-F20D-3C92-0C48-2262B00851FD}"/>
              </a:ext>
            </a:extLst>
          </p:cNvPr>
          <p:cNvSpPr/>
          <p:nvPr/>
        </p:nvSpPr>
        <p:spPr>
          <a:xfrm>
            <a:off x="3677373" y="3463795"/>
            <a:ext cx="330851" cy="207169"/>
          </a:xfrm>
          <a:prstGeom prst="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8998093-3D5E-108A-0DBF-F2CD965DFAFA}"/>
              </a:ext>
            </a:extLst>
          </p:cNvPr>
          <p:cNvSpPr txBox="1"/>
          <p:nvPr/>
        </p:nvSpPr>
        <p:spPr>
          <a:xfrm>
            <a:off x="4561554" y="3201399"/>
            <a:ext cx="4567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="1"/>
              <a:t>29 su 64 </a:t>
            </a:r>
            <a:r>
              <a:rPr lang="it-IT" sz="1600"/>
              <a:t>CPI lombardi mostrano una sovrarappresentazione delle quote di avviamenti della meccanica rispetto alla media regionale.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/>
              <a:t>Di questi 29 CPI, 10 sono specializzati in entrambe le attività 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6714C9-5F76-66B7-C2CE-1632D6198C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D6A06E-6255-763A-7678-5153ED4407A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45332"/>
            <a:ext cx="3479153" cy="283062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</p:spTree>
    <p:extLst>
      <p:ext uri="{BB962C8B-B14F-4D97-AF65-F5344CB8AC3E}">
        <p14:creationId xmlns:p14="http://schemas.microsoft.com/office/powerpoint/2010/main" val="3287365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34B20-1825-2D80-2D96-08A32132F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309C87C-FB7D-28B0-632D-797E31B51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32C749-2955-194D-6114-84F1871849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45332"/>
            <a:ext cx="3562112" cy="283062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AB83DF8D-69CC-83ED-4DE5-D51A977BC50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8313" y="1416050"/>
            <a:ext cx="6416581" cy="3135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9531D3-6929-35D6-1CEE-D39B6E696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 territori a forte specializzazione occupazionale</a:t>
            </a:r>
          </a:p>
        </p:txBody>
      </p:sp>
      <p:pic>
        <p:nvPicPr>
          <p:cNvPr id="8" name="Immagine 7" descr="Immagine che contiene mapp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BA5558A9-A626-3817-2BE1-5610905EF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0" r="-218" b="7103"/>
          <a:stretch>
            <a:fillRect/>
          </a:stretch>
        </p:blipFill>
        <p:spPr>
          <a:xfrm>
            <a:off x="639219" y="1525995"/>
            <a:ext cx="3641995" cy="301087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7748C8C-F30F-F1BA-C9FE-0C5199AEF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7" r="223" b="7381"/>
          <a:stretch>
            <a:fillRect/>
          </a:stretch>
        </p:blipFill>
        <p:spPr>
          <a:xfrm>
            <a:off x="4870720" y="1525995"/>
            <a:ext cx="3546890" cy="3005321"/>
          </a:xfrm>
          <a:prstGeom prst="rect">
            <a:avLst/>
          </a:prstGeom>
        </p:spPr>
      </p:pic>
      <p:sp>
        <p:nvSpPr>
          <p:cNvPr id="6" name="Segnaposto testo 8">
            <a:extLst>
              <a:ext uri="{FF2B5EF4-FFF2-40B4-BE49-F238E27FC236}">
                <a16:creationId xmlns:a16="http://schemas.microsoft.com/office/drawing/2014/main" id="{9F0829E2-EABF-C934-A6C9-559040F1B1E1}"/>
              </a:ext>
            </a:extLst>
          </p:cNvPr>
          <p:cNvSpPr txBox="1">
            <a:spLocks/>
          </p:cNvSpPr>
          <p:nvPr/>
        </p:nvSpPr>
        <p:spPr>
          <a:xfrm>
            <a:off x="468313" y="815789"/>
            <a:ext cx="6787016" cy="50753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None/>
              <a:tabLst/>
              <a:defRPr sz="1500" kern="1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Quote di avviamenti nelle </a:t>
            </a:r>
            <a:r>
              <a:rPr lang="it-IT" b="1">
                <a:solidFill>
                  <a:srgbClr val="C00000"/>
                </a:solidFill>
              </a:rPr>
              <a:t>Industrie tessili </a:t>
            </a:r>
            <a:r>
              <a:rPr lang="it-IT"/>
              <a:t>e nelle </a:t>
            </a:r>
            <a:r>
              <a:rPr lang="it-IT" b="1">
                <a:solidFill>
                  <a:srgbClr val="C00000"/>
                </a:solidFill>
              </a:rPr>
              <a:t>Confezioni</a:t>
            </a:r>
          </a:p>
        </p:txBody>
      </p:sp>
      <p:sp>
        <p:nvSpPr>
          <p:cNvPr id="15" name="Segnaposto testo 8">
            <a:extLst>
              <a:ext uri="{FF2B5EF4-FFF2-40B4-BE49-F238E27FC236}">
                <a16:creationId xmlns:a16="http://schemas.microsoft.com/office/drawing/2014/main" id="{3199821C-98FD-6A07-21DA-856BE84A15A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7588"/>
            <a:ext cx="2133600" cy="273050"/>
          </a:xfrm>
        </p:spPr>
        <p:txBody>
          <a:bodyPr/>
          <a:lstStyle/>
          <a:p>
            <a:r>
              <a:rPr lang="it-IT"/>
              <a:t>19 marzo 2026</a:t>
            </a:r>
            <a:endParaRPr lang="it-IT" b="1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EB6FD0-58AB-ED5E-2B43-30639C67B48D}"/>
              </a:ext>
            </a:extLst>
          </p:cNvPr>
          <p:cNvSpPr txBox="1"/>
          <p:nvPr/>
        </p:nvSpPr>
        <p:spPr>
          <a:xfrm>
            <a:off x="1013733" y="1180147"/>
            <a:ext cx="2401619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200" b="1">
                <a:solidFill>
                  <a:srgbClr val="00803F"/>
                </a:solidFill>
                <a:latin typeface="+mj-lt"/>
              </a:rPr>
              <a:t>% avviamenti (2022-2024) C.13</a:t>
            </a:r>
            <a:endParaRPr lang="it-IT" sz="1200" b="1">
              <a:solidFill>
                <a:srgbClr val="00803F"/>
              </a:solidFill>
              <a:latin typeface="+mj-lt"/>
              <a:cs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1DDF85-8D05-FDEC-755B-2C7615C3A2E2}"/>
              </a:ext>
            </a:extLst>
          </p:cNvPr>
          <p:cNvSpPr txBox="1"/>
          <p:nvPr/>
        </p:nvSpPr>
        <p:spPr>
          <a:xfrm>
            <a:off x="5332866" y="1180147"/>
            <a:ext cx="2401619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200" b="1">
                <a:solidFill>
                  <a:srgbClr val="00803F"/>
                </a:solidFill>
                <a:latin typeface="+mj-lt"/>
              </a:rPr>
              <a:t>% avviamenti (2022-2024) C.14</a:t>
            </a:r>
            <a:endParaRPr lang="it-IT" sz="1200" b="1">
              <a:solidFill>
                <a:srgbClr val="00803F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284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5B831-36F0-8E24-2C7F-34A780EE8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B5F8F90-4172-1EC6-C217-E3779D21B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D4277E-CEB6-2AD5-7752-9F4042C8D7D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705E29-DF7C-B57B-7831-E8C703321D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36114"/>
            <a:ext cx="3377758" cy="292280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4F1442FA-AFE5-1E74-6C14-32B98F49951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8313" y="1416050"/>
            <a:ext cx="6416581" cy="3135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803F88-9232-7F1F-6600-8FA8CBC70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C.13 – Industrie tessili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8067E87B-4D6A-9139-9339-583CDE2242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Saldi 2023 vs 2024</a:t>
            </a:r>
          </a:p>
        </p:txBody>
      </p:sp>
      <p:pic>
        <p:nvPicPr>
          <p:cNvPr id="8" name="Immagine 7" descr="Immagine che contiene mapp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52CD465A-78D7-487E-71C7-860B079F3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2" r="244" b="8008"/>
          <a:stretch>
            <a:fillRect/>
          </a:stretch>
        </p:blipFill>
        <p:spPr>
          <a:xfrm>
            <a:off x="310243" y="1470905"/>
            <a:ext cx="3765501" cy="3067348"/>
          </a:xfrm>
          <a:prstGeom prst="rect">
            <a:avLst/>
          </a:prstGeom>
        </p:spPr>
      </p:pic>
      <p:pic>
        <p:nvPicPr>
          <p:cNvPr id="11" name="Immagine 10" descr="Immagine che contiene mappa, testo, diagramma, atlante&#10;&#10;Il contenuto generato dall'IA potrebbe non essere corretto.">
            <a:extLst>
              <a:ext uri="{FF2B5EF4-FFF2-40B4-BE49-F238E27FC236}">
                <a16:creationId xmlns:a16="http://schemas.microsoft.com/office/drawing/2014/main" id="{7B45998B-C1DC-3EF3-4E04-2C7036A6A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" b="8246"/>
          <a:stretch>
            <a:fillRect/>
          </a:stretch>
        </p:blipFill>
        <p:spPr>
          <a:xfrm>
            <a:off x="4777853" y="1418272"/>
            <a:ext cx="3774709" cy="31410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05824C-2CC3-8D87-431F-23956201FDD0}"/>
              </a:ext>
            </a:extLst>
          </p:cNvPr>
          <p:cNvSpPr txBox="1"/>
          <p:nvPr/>
        </p:nvSpPr>
        <p:spPr>
          <a:xfrm>
            <a:off x="1007149" y="1165003"/>
            <a:ext cx="237436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200" b="1">
                <a:solidFill>
                  <a:srgbClr val="00803F"/>
                </a:solidFill>
                <a:latin typeface="+mj-lt"/>
              </a:rPr>
              <a:t>Saldo annualizzato 2023 C.13</a:t>
            </a:r>
            <a:endParaRPr lang="it-IT" sz="1200" b="1">
              <a:solidFill>
                <a:srgbClr val="00803F"/>
              </a:solidFill>
              <a:latin typeface="+mj-lt"/>
              <a:cs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C82BB9-9BD3-D079-E347-B7F1E00AAE82}"/>
              </a:ext>
            </a:extLst>
          </p:cNvPr>
          <p:cNvSpPr txBox="1"/>
          <p:nvPr/>
        </p:nvSpPr>
        <p:spPr>
          <a:xfrm>
            <a:off x="5407706" y="1166540"/>
            <a:ext cx="232307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200" b="1">
                <a:solidFill>
                  <a:srgbClr val="00803F"/>
                </a:solidFill>
                <a:latin typeface="+mj-lt"/>
              </a:rPr>
              <a:t>Saldo annualizzato 2024 C.13</a:t>
            </a:r>
            <a:endParaRPr lang="it-IT" sz="12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623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ABE29-2FAC-9E15-CC40-44DB99AEE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FABDBE7-EA67-13EE-37DE-A35DD124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CE49B3-ADA6-2678-7853-9E63EAD0695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15CAC3-A987-9283-A32F-7A2DF3A181A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36114"/>
            <a:ext cx="3626637" cy="292280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3B56DD3C-DB0E-4B3D-D71B-FE843D8100B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8313" y="1416050"/>
            <a:ext cx="6416581" cy="3135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9AC3488-8B6F-CC8D-0B9C-E9486F8E9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C.14 – Confezioni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3D4078EF-C4FF-F029-FB73-9CF927E352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Saldi 2023 vs 2024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2B3A44-436F-D69D-8526-4C63DA81F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t="11275" b="6281"/>
          <a:stretch>
            <a:fillRect/>
          </a:stretch>
        </p:blipFill>
        <p:spPr>
          <a:xfrm>
            <a:off x="469283" y="1446372"/>
            <a:ext cx="3766147" cy="31408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6F16566-8E7E-C1A3-CD92-0FEF8CBA7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6" r="171" b="10469"/>
          <a:stretch>
            <a:fillRect/>
          </a:stretch>
        </p:blipFill>
        <p:spPr>
          <a:xfrm>
            <a:off x="4666864" y="1396324"/>
            <a:ext cx="3969212" cy="313470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6E670B3-2A3D-17E5-F1CF-6403008C5A58}"/>
              </a:ext>
            </a:extLst>
          </p:cNvPr>
          <p:cNvSpPr txBox="1"/>
          <p:nvPr/>
        </p:nvSpPr>
        <p:spPr>
          <a:xfrm>
            <a:off x="1007149" y="1165003"/>
            <a:ext cx="232307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200" b="1">
                <a:solidFill>
                  <a:srgbClr val="00803F"/>
                </a:solidFill>
                <a:latin typeface="+mj-lt"/>
              </a:rPr>
              <a:t>Saldo annualizzato 2023 C.14</a:t>
            </a:r>
            <a:endParaRPr lang="it-IT" sz="1200" b="1">
              <a:solidFill>
                <a:srgbClr val="00803F"/>
              </a:solidFill>
              <a:latin typeface="+mj-lt"/>
              <a:cs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8168A8-8EE9-8473-53D6-B46209E70EE2}"/>
              </a:ext>
            </a:extLst>
          </p:cNvPr>
          <p:cNvSpPr txBox="1"/>
          <p:nvPr/>
        </p:nvSpPr>
        <p:spPr>
          <a:xfrm>
            <a:off x="5407706" y="1166540"/>
            <a:ext cx="232307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200" b="1">
                <a:solidFill>
                  <a:srgbClr val="00803F"/>
                </a:solidFill>
                <a:latin typeface="+mj-lt"/>
              </a:rPr>
              <a:t>Saldo annualizzato 2024 C.14</a:t>
            </a:r>
            <a:endParaRPr lang="it-IT" sz="120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8960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C0656-A6F9-0CEF-5605-52D2CEBFE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BA5E33-53D3-7025-34CC-CE79C0CD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EEB8B1-CDAE-29BD-2051-028CDE0D6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4845332"/>
            <a:ext cx="3540841" cy="283062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DC6F60-9AF6-E6FB-607D-17038864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64F0ED-E7E4-BEEC-E550-62ADEDB42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6814"/>
            <a:ext cx="8162999" cy="3755571"/>
          </a:xfrm>
        </p:spPr>
        <p:txBody>
          <a:bodyPr>
            <a:normAutofit/>
          </a:bodyPr>
          <a:lstStyle/>
          <a:p>
            <a:r>
              <a:rPr lang="it-IT" sz="2800"/>
              <a:t>Logistica e Trasporti</a:t>
            </a:r>
            <a:br>
              <a:rPr lang="it-IT"/>
            </a:br>
            <a:br>
              <a:rPr lang="it-IT"/>
            </a:br>
            <a:r>
              <a:rPr lang="it-IT"/>
              <a:t>I legami tra la dotazione territoriale, lo sviluppo economico e le dinamiche del mercato del lavoro</a:t>
            </a:r>
            <a:br>
              <a:rPr lang="it-IT"/>
            </a:br>
            <a:br>
              <a:rPr lang="it-IT"/>
            </a:br>
            <a:r>
              <a:rPr lang="it-IT" b="0"/>
              <a:t>Alberto Giunta, Osservatorio della Provincia di Pavia</a:t>
            </a:r>
          </a:p>
        </p:txBody>
      </p:sp>
    </p:spTree>
    <p:extLst>
      <p:ext uri="{BB962C8B-B14F-4D97-AF65-F5344CB8AC3E}">
        <p14:creationId xmlns:p14="http://schemas.microsoft.com/office/powerpoint/2010/main" val="3185628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51C32-7997-2DE4-6FBB-FBA7B655A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75E1F7A-BDBC-3455-CB91-3A7A88460E6B}"/>
              </a:ext>
            </a:extLst>
          </p:cNvPr>
          <p:cNvSpPr/>
          <p:nvPr/>
        </p:nvSpPr>
        <p:spPr>
          <a:xfrm>
            <a:off x="0" y="1157271"/>
            <a:ext cx="9144000" cy="1566797"/>
          </a:xfrm>
          <a:prstGeom prst="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A1CA808-234E-BC68-93D5-D30FE14B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20251A-35A1-3A53-BF0B-A39A1015EDA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231648-27F4-93DB-8320-4DC1561FB1C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45332"/>
            <a:ext cx="3313233" cy="283062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ABFD51-2A74-6A7F-F5C3-9EA5ECB8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comparto Logistica e Trasporti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07AD670-C20F-5E8E-724A-CD88183F38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Quadro generale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424D8A-81C1-7013-DA2B-CC9697A6C292}"/>
              </a:ext>
            </a:extLst>
          </p:cNvPr>
          <p:cNvGrpSpPr/>
          <p:nvPr/>
        </p:nvGrpSpPr>
        <p:grpSpPr>
          <a:xfrm>
            <a:off x="462526" y="1260095"/>
            <a:ext cx="1475355" cy="1380761"/>
            <a:chOff x="647350" y="2122284"/>
            <a:chExt cx="1512000" cy="1512000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CC97482C-C234-3A68-EE7D-2BC3D33EBF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27.416 </a:t>
              </a:r>
            </a:p>
            <a:p>
              <a:pPr algn="ctr"/>
              <a:r>
                <a:rPr lang="it-IT" sz="900"/>
                <a:t>UNITA’ LOCALI</a:t>
              </a:r>
            </a:p>
          </p:txBody>
        </p:sp>
        <p:sp>
          <p:nvSpPr>
            <p:cNvPr id="9" name="Arco a tutto sesto 8">
              <a:extLst>
                <a:ext uri="{FF2B5EF4-FFF2-40B4-BE49-F238E27FC236}">
                  <a16:creationId xmlns:a16="http://schemas.microsoft.com/office/drawing/2014/main" id="{8F14F5F9-76DF-85F2-3E23-744FE05B62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5433561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7D0A9B7-A5DC-014E-003A-E1153310CF30}"/>
              </a:ext>
            </a:extLst>
          </p:cNvPr>
          <p:cNvGrpSpPr/>
          <p:nvPr/>
        </p:nvGrpSpPr>
        <p:grpSpPr>
          <a:xfrm rot="5400000">
            <a:off x="7193389" y="1212798"/>
            <a:ext cx="1380761" cy="1475355"/>
            <a:chOff x="647350" y="2122284"/>
            <a:chExt cx="1512000" cy="1512000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5F74F7D5-A941-CDF7-0CD9-7BDD7F7C300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386.421</a:t>
              </a:r>
            </a:p>
            <a:p>
              <a:pPr algn="ctr"/>
              <a:r>
                <a:rPr lang="it-IT" sz="900"/>
                <a:t>AVVIAMENTI</a:t>
              </a:r>
            </a:p>
            <a:p>
              <a:pPr algn="ctr"/>
              <a:r>
                <a:rPr lang="it-IT" sz="900"/>
                <a:t>(2022-2024)</a:t>
              </a:r>
            </a:p>
            <a:p>
              <a:pPr algn="ctr"/>
              <a:endParaRPr lang="it-IT" sz="900"/>
            </a:p>
            <a:p>
              <a:pPr algn="ctr"/>
              <a:r>
                <a:rPr lang="it-IT" sz="1400" b="1"/>
                <a:t>8,9% </a:t>
              </a:r>
            </a:p>
            <a:p>
              <a:pPr algn="ctr"/>
              <a:r>
                <a:rPr lang="it-IT" sz="900"/>
                <a:t>sul totale economia</a:t>
              </a:r>
            </a:p>
          </p:txBody>
        </p:sp>
        <p:sp>
          <p:nvSpPr>
            <p:cNvPr id="13" name="Arco a tutto sesto 12">
              <a:extLst>
                <a:ext uri="{FF2B5EF4-FFF2-40B4-BE49-F238E27FC236}">
                  <a16:creationId xmlns:a16="http://schemas.microsoft.com/office/drawing/2014/main" id="{0ACF52E3-2694-368F-044E-1573E7040C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5433561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7B831BF-169D-3838-5B3F-8E3E3D57FB9E}"/>
              </a:ext>
            </a:extLst>
          </p:cNvPr>
          <p:cNvGrpSpPr/>
          <p:nvPr/>
        </p:nvGrpSpPr>
        <p:grpSpPr>
          <a:xfrm rot="10800000">
            <a:off x="2133417" y="1260094"/>
            <a:ext cx="1475355" cy="1380761"/>
            <a:chOff x="647350" y="2122284"/>
            <a:chExt cx="1512000" cy="1512000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D3305431-0690-668E-9D5D-BE913181704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244.552</a:t>
              </a:r>
            </a:p>
            <a:p>
              <a:pPr algn="ctr"/>
              <a:r>
                <a:rPr lang="it-IT" sz="900"/>
                <a:t>ADDETTI</a:t>
              </a:r>
            </a:p>
            <a:p>
              <a:pPr algn="ctr"/>
              <a:endParaRPr lang="it-IT" sz="900"/>
            </a:p>
            <a:p>
              <a:pPr algn="ctr"/>
              <a:r>
                <a:rPr lang="it-IT" sz="1400"/>
                <a:t>6,5% </a:t>
              </a:r>
            </a:p>
            <a:p>
              <a:pPr algn="ctr"/>
              <a:r>
                <a:rPr lang="it-IT" sz="900"/>
                <a:t>sul totale </a:t>
              </a:r>
            </a:p>
            <a:p>
              <a:pPr algn="ctr"/>
              <a:r>
                <a:rPr lang="it-IT" sz="900"/>
                <a:t>economia</a:t>
              </a:r>
            </a:p>
          </p:txBody>
        </p:sp>
        <p:sp>
          <p:nvSpPr>
            <p:cNvPr id="18" name="Arco a tutto sesto 17">
              <a:extLst>
                <a:ext uri="{FF2B5EF4-FFF2-40B4-BE49-F238E27FC236}">
                  <a16:creationId xmlns:a16="http://schemas.microsoft.com/office/drawing/2014/main" id="{304798E6-717D-D204-33C4-62592273F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10808785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DBA5EA1-5825-336A-9E61-1400E9A83415}"/>
              </a:ext>
            </a:extLst>
          </p:cNvPr>
          <p:cNvGrpSpPr/>
          <p:nvPr/>
        </p:nvGrpSpPr>
        <p:grpSpPr>
          <a:xfrm>
            <a:off x="3804310" y="1260095"/>
            <a:ext cx="1475355" cy="1380761"/>
            <a:chOff x="647350" y="2122284"/>
            <a:chExt cx="1512000" cy="1512000"/>
          </a:xfrm>
        </p:grpSpPr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F49C4E63-2353-A35F-71EC-F99DEFD746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8,9 </a:t>
              </a:r>
            </a:p>
            <a:p>
              <a:pPr algn="ctr"/>
              <a:r>
                <a:rPr lang="it-IT" sz="900"/>
                <a:t>Media ADDETTI per UNITA’ LOCALE</a:t>
              </a:r>
            </a:p>
          </p:txBody>
        </p:sp>
        <p:sp>
          <p:nvSpPr>
            <p:cNvPr id="24" name="Arco a tutto sesto 23">
              <a:extLst>
                <a:ext uri="{FF2B5EF4-FFF2-40B4-BE49-F238E27FC236}">
                  <a16:creationId xmlns:a16="http://schemas.microsoft.com/office/drawing/2014/main" id="{22633A17-58E9-39CC-D1B1-4EAE70B521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10808785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8AEDECB5-D90F-6405-10A0-D28A2210108E}"/>
              </a:ext>
            </a:extLst>
          </p:cNvPr>
          <p:cNvGrpSpPr/>
          <p:nvPr/>
        </p:nvGrpSpPr>
        <p:grpSpPr>
          <a:xfrm rot="10800000">
            <a:off x="5475201" y="1260094"/>
            <a:ext cx="1475355" cy="1380761"/>
            <a:chOff x="647350" y="2122284"/>
            <a:chExt cx="1512000" cy="1512000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B6D1D07B-155B-E7F1-5794-41B8EE9B764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27,2%</a:t>
              </a:r>
            </a:p>
            <a:p>
              <a:pPr algn="ctr"/>
              <a:r>
                <a:rPr lang="it-IT" sz="900"/>
                <a:t>ADDETTI nelle unità di </a:t>
              </a:r>
              <a:r>
                <a:rPr lang="it-IT" sz="900" b="1"/>
                <a:t>Grandi Dimensioni</a:t>
              </a:r>
            </a:p>
            <a:p>
              <a:pPr algn="ctr"/>
              <a:r>
                <a:rPr lang="it-IT" sz="900"/>
                <a:t>(&gt;=250)</a:t>
              </a:r>
            </a:p>
          </p:txBody>
        </p:sp>
        <p:sp>
          <p:nvSpPr>
            <p:cNvPr id="28" name="Arco a tutto sesto 27">
              <a:extLst>
                <a:ext uri="{FF2B5EF4-FFF2-40B4-BE49-F238E27FC236}">
                  <a16:creationId xmlns:a16="http://schemas.microsoft.com/office/drawing/2014/main" id="{A49E3CBD-D0D3-F687-163D-0275A1C3C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10808785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4" name="Segnaposto contenuto 9">
            <a:extLst>
              <a:ext uri="{FF2B5EF4-FFF2-40B4-BE49-F238E27FC236}">
                <a16:creationId xmlns:a16="http://schemas.microsoft.com/office/drawing/2014/main" id="{F05B3906-B64E-1A5D-6957-EC26890E443D}"/>
              </a:ext>
            </a:extLst>
          </p:cNvPr>
          <p:cNvSpPr txBox="1">
            <a:spLocks/>
          </p:cNvSpPr>
          <p:nvPr/>
        </p:nvSpPr>
        <p:spPr>
          <a:xfrm>
            <a:off x="272004" y="2806303"/>
            <a:ext cx="8579101" cy="1953872"/>
          </a:xfrm>
          <a:prstGeom prst="rect">
            <a:avLst/>
          </a:prstGeom>
        </p:spPr>
        <p:txBody>
          <a:bodyPr>
            <a:noAutofit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1600"/>
              <a:t>Considerando le </a:t>
            </a:r>
            <a:r>
              <a:rPr lang="it-IT" sz="1600" b="1"/>
              <a:t>principali attività</a:t>
            </a:r>
            <a:r>
              <a:rPr lang="it-IT" sz="1600"/>
              <a:t> del settore: </a:t>
            </a:r>
          </a:p>
          <a:p>
            <a:pPr>
              <a:lnSpc>
                <a:spcPct val="100000"/>
              </a:lnSpc>
            </a:pPr>
            <a:r>
              <a:rPr lang="it-IT" sz="1400" b="1"/>
              <a:t>H.49 – Trasporto terrestre </a:t>
            </a:r>
          </a:p>
          <a:p>
            <a:pPr>
              <a:lnSpc>
                <a:spcPct val="100000"/>
              </a:lnSpc>
            </a:pPr>
            <a:r>
              <a:rPr lang="it-IT" sz="1400" b="1"/>
              <a:t>H.52 – Magazzinaggio e supporto ai trasporti</a:t>
            </a:r>
          </a:p>
          <a:p>
            <a:pPr marL="4037013" indent="-179388">
              <a:lnSpc>
                <a:spcPct val="100000"/>
              </a:lnSpc>
            </a:pPr>
            <a:endParaRPr lang="it-IT" sz="1200"/>
          </a:p>
          <a:p>
            <a:pPr marL="0" indent="0">
              <a:lnSpc>
                <a:spcPct val="100000"/>
              </a:lnSpc>
              <a:buNone/>
            </a:pPr>
            <a:endParaRPr lang="it-IT" sz="850"/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8ACFB461-6942-7663-7B25-0CC6B1B2C127}"/>
              </a:ext>
            </a:extLst>
          </p:cNvPr>
          <p:cNvSpPr/>
          <p:nvPr/>
        </p:nvSpPr>
        <p:spPr>
          <a:xfrm>
            <a:off x="3909693" y="3882644"/>
            <a:ext cx="330851" cy="207169"/>
          </a:xfrm>
          <a:prstGeom prst="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BCAE0DF-C8CD-6E5A-8BEC-778A8BB22360}"/>
              </a:ext>
            </a:extLst>
          </p:cNvPr>
          <p:cNvSpPr txBox="1"/>
          <p:nvPr/>
        </p:nvSpPr>
        <p:spPr>
          <a:xfrm>
            <a:off x="4394529" y="3436736"/>
            <a:ext cx="4749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="1"/>
              <a:t>37 su 64 </a:t>
            </a:r>
            <a:r>
              <a:rPr lang="it-IT" sz="1600"/>
              <a:t>CPI lombardi mostrano una sovrarappresentazione delle quote di avviamenti della meccanica rispetto alla media regionale.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/>
              <a:t>Di questi 37 CPI, </a:t>
            </a:r>
            <a:r>
              <a:rPr lang="it-IT" sz="1600" b="1"/>
              <a:t>12 </a:t>
            </a:r>
            <a:r>
              <a:rPr lang="it-IT" sz="1600"/>
              <a:t>sono specializzati in entrambe le attività.</a:t>
            </a:r>
          </a:p>
        </p:txBody>
      </p:sp>
    </p:spTree>
    <p:extLst>
      <p:ext uri="{BB962C8B-B14F-4D97-AF65-F5344CB8AC3E}">
        <p14:creationId xmlns:p14="http://schemas.microsoft.com/office/powerpoint/2010/main" val="235450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56650-3D48-DA01-D745-D0BAB2E83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Elementi grafici, creatività, arte&#10;&#10;Descrizione generata automaticamente">
            <a:extLst>
              <a:ext uri="{FF2B5EF4-FFF2-40B4-BE49-F238E27FC236}">
                <a16:creationId xmlns:a16="http://schemas.microsoft.com/office/drawing/2014/main" id="{84E8A5F4-3FBB-31A0-B050-B69944929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512" y="0"/>
            <a:ext cx="4281488" cy="514350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966CFD-A170-9500-52BB-F27FE263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201C215-AF7B-9A59-D474-D1F44BA0A2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1001282"/>
            <a:ext cx="3995737" cy="38861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it-IT" sz="1600" b="1" u="sng">
                <a:solidFill>
                  <a:schemeClr val="accent4"/>
                </a:solidFill>
                <a:latin typeface="+mj-lt"/>
              </a:rPr>
              <a:t>Il 2025 visto dal lato degli stock …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87AE840-8B82-DADD-E4C6-E1F74F1BFB6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77CB3C-C449-F2DE-53A6-B09BC49A9D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18EFE9C0-1D83-9590-E1C8-4910A39B2AC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7325" y="1535734"/>
            <a:ext cx="2404800" cy="1231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i="1">
                <a:solidFill>
                  <a:schemeClr val="bg1"/>
                </a:solidFill>
                <a:latin typeface="+mn-lt"/>
              </a:rPr>
              <a:t>Cosa può spiegare questi risultati?</a:t>
            </a:r>
            <a:endParaRPr lang="it-IT" sz="2400" i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Segnaposto contenuto 5">
            <a:extLst>
              <a:ext uri="{FF2B5EF4-FFF2-40B4-BE49-F238E27FC236}">
                <a16:creationId xmlns:a16="http://schemas.microsoft.com/office/drawing/2014/main" id="{1A8F2C19-0F9D-BD89-A0E6-2176A7045267}"/>
              </a:ext>
            </a:extLst>
          </p:cNvPr>
          <p:cNvSpPr txBox="1">
            <a:spLocks/>
          </p:cNvSpPr>
          <p:nvPr/>
        </p:nvSpPr>
        <p:spPr>
          <a:xfrm>
            <a:off x="468313" y="2854125"/>
            <a:ext cx="3995737" cy="388614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600" b="1" u="sng">
                <a:solidFill>
                  <a:schemeClr val="accent4"/>
                </a:solidFill>
                <a:latin typeface="+mj-lt"/>
              </a:rPr>
              <a:t>… e da quello dei flussi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593C14-C9C5-0EBE-E80E-6633AD9F702D}"/>
              </a:ext>
            </a:extLst>
          </p:cNvPr>
          <p:cNvSpPr txBox="1"/>
          <p:nvPr/>
        </p:nvSpPr>
        <p:spPr>
          <a:xfrm>
            <a:off x="468312" y="1397182"/>
            <a:ext cx="466937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>
                <a:latin typeface="+mj-lt"/>
              </a:rPr>
              <a:t>Tasso di occupazione</a:t>
            </a:r>
            <a:r>
              <a:rPr lang="it-IT" sz="1600">
                <a:latin typeface="+mj-lt"/>
              </a:rPr>
              <a:t>: 69,6% </a:t>
            </a:r>
            <a:r>
              <a:rPr lang="it-IT" sz="1200">
                <a:solidFill>
                  <a:schemeClr val="accent4"/>
                </a:solidFill>
              </a:rPr>
              <a:t>(69,4% nel 2024)</a:t>
            </a:r>
            <a:endParaRPr lang="it-IT" sz="12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A8D843-53C1-473A-609E-68D26A5FB207}"/>
              </a:ext>
            </a:extLst>
          </p:cNvPr>
          <p:cNvSpPr txBox="1"/>
          <p:nvPr/>
        </p:nvSpPr>
        <p:spPr>
          <a:xfrm>
            <a:off x="457200" y="1925376"/>
            <a:ext cx="4377289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600" b="1">
                <a:latin typeface="+mj-lt"/>
              </a:rPr>
              <a:t>Tasso di disoccupazione</a:t>
            </a:r>
            <a:r>
              <a:rPr lang="it-IT" sz="1600">
                <a:latin typeface="+mj-lt"/>
              </a:rPr>
              <a:t>: 3,0% </a:t>
            </a:r>
            <a:r>
              <a:rPr lang="it-IT" sz="1200">
                <a:solidFill>
                  <a:schemeClr val="accent4"/>
                </a:solidFill>
                <a:latin typeface="+mj-lt"/>
              </a:rPr>
              <a:t>(3,7% nel 2024)</a:t>
            </a:r>
            <a:endParaRPr lang="it-IT" sz="16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45297A8-7E02-E336-05F3-08A2B3331553}"/>
              </a:ext>
            </a:extLst>
          </p:cNvPr>
          <p:cNvSpPr txBox="1"/>
          <p:nvPr/>
        </p:nvSpPr>
        <p:spPr>
          <a:xfrm>
            <a:off x="468313" y="3256043"/>
            <a:ext cx="5281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latin typeface="+mj-lt"/>
              </a:rPr>
              <a:t>Avviamenti</a:t>
            </a:r>
            <a:r>
              <a:rPr lang="it-IT" sz="1600">
                <a:latin typeface="+mj-lt"/>
              </a:rPr>
              <a:t>: 1.171.136 </a:t>
            </a:r>
            <a:r>
              <a:rPr lang="it-IT" sz="1200">
                <a:solidFill>
                  <a:schemeClr val="accent4"/>
                </a:solidFill>
                <a:latin typeface="+mj-lt"/>
              </a:rPr>
              <a:t>(-2,6% rispetto al 2024)</a:t>
            </a:r>
            <a:endParaRPr lang="it-IT" sz="16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0FC3D83-D2E8-62E9-94FE-D3F5075D21BE}"/>
              </a:ext>
            </a:extLst>
          </p:cNvPr>
          <p:cNvSpPr txBox="1"/>
          <p:nvPr/>
        </p:nvSpPr>
        <p:spPr>
          <a:xfrm>
            <a:off x="468312" y="3802664"/>
            <a:ext cx="5978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latin typeface="+mj-lt"/>
              </a:rPr>
              <a:t>Saldo posizioni lavorative</a:t>
            </a:r>
            <a:r>
              <a:rPr lang="it-IT" sz="1600">
                <a:latin typeface="+mj-lt"/>
              </a:rPr>
              <a:t>: +48.676 unità </a:t>
            </a:r>
            <a:r>
              <a:rPr lang="it-IT" sz="1200">
                <a:solidFill>
                  <a:schemeClr val="accent4"/>
                </a:solidFill>
                <a:latin typeface="+mj-lt"/>
              </a:rPr>
              <a:t>(+57.977 nel 2024)</a:t>
            </a:r>
            <a:endParaRPr lang="it-IT" sz="16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F4E3F1-A249-5F81-E76B-1C7C5CE084A7}"/>
              </a:ext>
            </a:extLst>
          </p:cNvPr>
          <p:cNvSpPr txBox="1"/>
          <p:nvPr/>
        </p:nvSpPr>
        <p:spPr>
          <a:xfrm>
            <a:off x="452438" y="4556752"/>
            <a:ext cx="2512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>
                <a:latin typeface="+mj-lt"/>
              </a:rPr>
              <a:t>Fonti: Istat, SISTAL 2.0 – Regione Lombardia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D38C9A6A-F934-2764-A011-1F2EE065E3B6}"/>
              </a:ext>
            </a:extLst>
          </p:cNvPr>
          <p:cNvSpPr txBox="1">
            <a:spLocks/>
          </p:cNvSpPr>
          <p:nvPr/>
        </p:nvSpPr>
        <p:spPr>
          <a:xfrm>
            <a:off x="457200" y="164862"/>
            <a:ext cx="8229600" cy="457201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2000"/>
              <a:t>Gli andamenti del mercato del lavoro …</a:t>
            </a:r>
          </a:p>
        </p:txBody>
      </p:sp>
    </p:spTree>
    <p:extLst>
      <p:ext uri="{BB962C8B-B14F-4D97-AF65-F5344CB8AC3E}">
        <p14:creationId xmlns:p14="http://schemas.microsoft.com/office/powerpoint/2010/main" val="3376340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AD8F0-5338-244E-812E-31B33DB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767072-7537-EC43-B197-A5A2FCAB03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F09674-B520-4F49-93D6-9D3016D01BC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40504"/>
            <a:ext cx="3301821" cy="273844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09BE1E7F-41D3-3E4F-BBF2-EC4AD7AE339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67263" y="754547"/>
            <a:ext cx="6416581" cy="172048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it-IT"/>
          </a:p>
          <a:p>
            <a:pPr marL="0" indent="0" algn="just">
              <a:buNone/>
            </a:pPr>
            <a:r>
              <a:rPr lang="it-IT" sz="3200"/>
              <a:t>La provincia di Pavia occupa una posizione geografica privilegiata nel sistema logistico del Nord Italia,</a:t>
            </a:r>
          </a:p>
          <a:p>
            <a:pPr marL="0" indent="0" algn="just">
              <a:buNone/>
            </a:pPr>
            <a:r>
              <a:rPr lang="it-IT" sz="3200"/>
              <a:t>collocandosi al crocevia tra tre grandi poli economici: </a:t>
            </a:r>
            <a:r>
              <a:rPr lang="it-IT" sz="3200" b="1"/>
              <a:t>Milano, Genova e Piacenza</a:t>
            </a:r>
            <a:r>
              <a:rPr lang="it-IT" sz="3200"/>
              <a:t>.</a:t>
            </a:r>
          </a:p>
          <a:p>
            <a:pPr marL="0" indent="0" algn="just">
              <a:buNone/>
            </a:pPr>
            <a:r>
              <a:rPr lang="it-IT" sz="3200"/>
              <a:t>Direttrici principali:</a:t>
            </a:r>
          </a:p>
          <a:p>
            <a:pPr marL="0" indent="0" algn="just">
              <a:buNone/>
            </a:pPr>
            <a:r>
              <a:rPr lang="it-IT" sz="3200" u="sng"/>
              <a:t>A7 Milano–Genova: asse Nord-Sud </a:t>
            </a:r>
            <a:r>
              <a:rPr lang="it-IT" sz="3200"/>
              <a:t>→ </a:t>
            </a:r>
            <a:r>
              <a:rPr lang="it-IT" sz="3200" b="1"/>
              <a:t>collegamento al porto di Genova</a:t>
            </a:r>
          </a:p>
          <a:p>
            <a:pPr marL="0" indent="0" algn="just">
              <a:buNone/>
            </a:pPr>
            <a:r>
              <a:rPr lang="it-IT" sz="3200" u="sng"/>
              <a:t>A21 Torino–Piacenza–Brescia: asse Est-Ovest </a:t>
            </a:r>
            <a:r>
              <a:rPr lang="it-IT" sz="3200"/>
              <a:t>→ </a:t>
            </a:r>
            <a:r>
              <a:rPr lang="it-IT" sz="3200" b="1"/>
              <a:t>corridoio logistico padano</a:t>
            </a:r>
          </a:p>
          <a:p>
            <a:pPr marL="0" indent="0" algn="just">
              <a:buNone/>
            </a:pPr>
            <a:r>
              <a:rPr lang="it-IT" sz="3200"/>
              <a:t>Collegamenti funzionali: piattaforma logistica milanese, sistema portuale ligure.</a:t>
            </a:r>
          </a:p>
          <a:p>
            <a:pPr marL="0" indent="0" algn="just">
              <a:buNone/>
            </a:pPr>
            <a:endParaRPr lang="it-IT" sz="3200"/>
          </a:p>
          <a:p>
            <a:pPr marL="0" indent="0" algn="just">
              <a:buNone/>
            </a:pPr>
            <a:r>
              <a:rPr lang="it-IT" sz="3200"/>
              <a:t>Cruciale nei rapporti professionali con il sud della Lombardia il ruolo del piacentino (</a:t>
            </a:r>
            <a:r>
              <a:rPr lang="it-IT" sz="3200" b="1"/>
              <a:t>Castel San Giovanni </a:t>
            </a:r>
            <a:r>
              <a:rPr lang="it-IT" sz="3200"/>
              <a:t>– PC) dove </a:t>
            </a:r>
          </a:p>
          <a:p>
            <a:pPr marL="0" indent="0" algn="just">
              <a:buNone/>
            </a:pPr>
            <a:r>
              <a:rPr lang="it-IT" sz="3200"/>
              <a:t>sono inquadrati numerosi lavoratori domiciliati nel pavese.</a:t>
            </a:r>
          </a:p>
          <a:p>
            <a:pPr marL="0" indent="0" algn="just">
              <a:buNone/>
            </a:pPr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A7D84D-4FAC-064B-98E2-883C3E203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15789"/>
          </a:xfrm>
        </p:spPr>
        <p:txBody>
          <a:bodyPr/>
          <a:lstStyle/>
          <a:p>
            <a:r>
              <a:rPr lang="it-IT"/>
              <a:t>La dotazione infrastrutturale</a:t>
            </a:r>
          </a:p>
        </p:txBody>
      </p:sp>
      <p:pic>
        <p:nvPicPr>
          <p:cNvPr id="11" name="Immagine 10" descr="https://upload.wikimedia.org/wikipedia/commons/thumb/1/13/Tracciato_A7.svg/250px-Tracciato_A7.svg.png">
            <a:extLst>
              <a:ext uri="{FF2B5EF4-FFF2-40B4-BE49-F238E27FC236}">
                <a16:creationId xmlns:a16="http://schemas.microsoft.com/office/drawing/2014/main" id="{9801B7D4-D8E0-47F2-9B38-EBB238CBB4A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 bwMode="auto">
          <a:xfrm>
            <a:off x="6300683" y="600562"/>
            <a:ext cx="2265958" cy="374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https://upload.wikimedia.org/wikipedia/commons/thumb/f/f7/Tracciato_A21.svg/330px-Tracciato_A21.svg.png">
            <a:extLst>
              <a:ext uri="{FF2B5EF4-FFF2-40B4-BE49-F238E27FC236}">
                <a16:creationId xmlns:a16="http://schemas.microsoft.com/office/drawing/2014/main" id="{A3526732-4ACE-4266-91FA-0693F34839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54" y="3137706"/>
            <a:ext cx="3233785" cy="15692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91F2DB2A-30E0-45B2-93F1-085AB83BBCC8}"/>
              </a:ext>
            </a:extLst>
          </p:cNvPr>
          <p:cNvSpPr txBox="1">
            <a:spLocks/>
          </p:cNvSpPr>
          <p:nvPr/>
        </p:nvSpPr>
        <p:spPr>
          <a:xfrm>
            <a:off x="236764" y="2866917"/>
            <a:ext cx="6180365" cy="3984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None/>
              <a:tabLst/>
              <a:defRPr sz="1500" kern="1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>
                <a:solidFill>
                  <a:schemeClr val="bg2"/>
                </a:solidFill>
              </a:rPr>
              <a:t>”</a:t>
            </a:r>
            <a:r>
              <a:rPr lang="it-IT" sz="1200" b="1" i="1">
                <a:solidFill>
                  <a:schemeClr val="bg2"/>
                </a:solidFill>
              </a:rPr>
              <a:t>La geografia del lavoro segue le infrastrutture più dei confini amministrativi.”</a:t>
            </a:r>
          </a:p>
        </p:txBody>
      </p:sp>
    </p:spTree>
    <p:extLst>
      <p:ext uri="{BB962C8B-B14F-4D97-AF65-F5344CB8AC3E}">
        <p14:creationId xmlns:p14="http://schemas.microsoft.com/office/powerpoint/2010/main" val="64086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E4992-E09A-A0F8-FB88-9D79A8A3B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07A3859-EF09-8832-0160-A1283E603F38}"/>
              </a:ext>
            </a:extLst>
          </p:cNvPr>
          <p:cNvSpPr txBox="1"/>
          <p:nvPr/>
        </p:nvSpPr>
        <p:spPr>
          <a:xfrm>
            <a:off x="2081724" y="-46052"/>
            <a:ext cx="4980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it-IT" sz="2400"/>
            </a:br>
            <a:r>
              <a:rPr lang="it-IT" b="1">
                <a:solidFill>
                  <a:schemeClr val="bg2"/>
                </a:solidFill>
              </a:rPr>
              <a:t>Il settore Logistica e Trasporti in Lombardia</a:t>
            </a:r>
            <a:endParaRPr lang="it-IT">
              <a:solidFill>
                <a:schemeClr val="bg2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40953D0-3DC1-ECE6-469D-213D0CB6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69D7-0DBB-4CCF-B6FE-AFCDCD0A2F50}" type="slidenum">
              <a:rPr lang="it-IT" smtClean="0"/>
              <a:t>21</a:t>
            </a:fld>
            <a:endParaRPr lang="it-IT"/>
          </a:p>
        </p:txBody>
      </p:sp>
      <p:sp>
        <p:nvSpPr>
          <p:cNvPr id="2" name="Segnaposto testo 8">
            <a:extLst>
              <a:ext uri="{FF2B5EF4-FFF2-40B4-BE49-F238E27FC236}">
                <a16:creationId xmlns:a16="http://schemas.microsoft.com/office/drawing/2014/main" id="{12578851-7AE6-D61D-ADBD-B05A51216BB3}"/>
              </a:ext>
            </a:extLst>
          </p:cNvPr>
          <p:cNvSpPr txBox="1">
            <a:spLocks/>
          </p:cNvSpPr>
          <p:nvPr/>
        </p:nvSpPr>
        <p:spPr>
          <a:xfrm>
            <a:off x="468312" y="922564"/>
            <a:ext cx="8504238" cy="3628799"/>
          </a:xfrm>
          <a:prstGeom prst="rect">
            <a:avLst/>
          </a:prstGeom>
        </p:spPr>
        <p:txBody>
          <a:bodyPr/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>
                <a:solidFill>
                  <a:schemeClr val="bg2"/>
                </a:solidFill>
              </a:rPr>
              <a:t>Prevalenza di lavoro flessibile </a:t>
            </a:r>
            <a:r>
              <a:rPr lang="it-IT" sz="1400">
                <a:sym typeface="Wingdings" panose="05000000000000000000" pitchFamily="2" charset="2"/>
              </a:rPr>
              <a:t> g</a:t>
            </a:r>
            <a:r>
              <a:rPr lang="it-IT" sz="1400"/>
              <a:t>li avviamenti stabili (tempo indeterminato + apprendistato) riguardano il 23,8% delle assunzioni (26,3% media Lombardia). </a:t>
            </a:r>
          </a:p>
          <a:p>
            <a:pPr marL="553641" lvl="1" indent="-285750">
              <a:buFont typeface="Arial" panose="020B0604020202020204" pitchFamily="34" charset="0"/>
              <a:buChar char="•"/>
            </a:pPr>
            <a:r>
              <a:rPr lang="it-IT" sz="1400"/>
              <a:t>Maggiore stabilità nel Trasporto terrestre (28,9%) vs minore stabilità nel Magazzinaggio (20,3%).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/>
              <a:t>La struttura di impresa:</a:t>
            </a:r>
          </a:p>
          <a:p>
            <a:pPr marL="689372" lvl="1" indent="-285750">
              <a:buFont typeface="Arial" panose="020B0604020202020204" pitchFamily="34" charset="0"/>
              <a:buChar char="•"/>
            </a:pPr>
            <a:r>
              <a:rPr lang="it-IT" sz="1400"/>
              <a:t>Le </a:t>
            </a:r>
            <a:r>
              <a:rPr lang="it-IT" sz="1400" b="1">
                <a:solidFill>
                  <a:schemeClr val="bg2"/>
                </a:solidFill>
              </a:rPr>
              <a:t>imprese con più di 250 addetti </a:t>
            </a:r>
            <a:r>
              <a:rPr lang="it-IT" sz="1400"/>
              <a:t>sono più frequenti nel Magazzinaggio (circa 33%) rispetto ad Trasporto terrestre (circa 17%).</a:t>
            </a:r>
          </a:p>
          <a:p>
            <a:pPr marL="689372" lvl="1" indent="-285750">
              <a:buFont typeface="Arial" panose="020B0604020202020204" pitchFamily="34" charset="0"/>
              <a:buChar char="•"/>
            </a:pPr>
            <a:r>
              <a:rPr lang="it-IT" sz="1400"/>
              <a:t>Il Trasporto aereo, anche se quantitativamente marginale come numero di addetti, si caratterizza per contratti stabili (professioni tecniche) e aziende di dimensioni elevate.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/>
              <a:t>Un </a:t>
            </a:r>
            <a:r>
              <a:rPr lang="it-IT" sz="1400" b="1">
                <a:solidFill>
                  <a:schemeClr val="bg2"/>
                </a:solidFill>
              </a:rPr>
              <a:t>settore in rallentamento con velocità diverse </a:t>
            </a:r>
            <a:r>
              <a:rPr lang="it-IT" sz="1400"/>
              <a:t>-&gt; saldi positivi nel Trasporto terrestre e negativi nel Magazzinaggio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>
                <a:solidFill>
                  <a:schemeClr val="bg2"/>
                </a:solidFill>
              </a:rPr>
              <a:t>Geografie forti con poli concentrati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/>
          </a:p>
          <a:p>
            <a:pPr marL="689372" lvl="1" indent="-285750">
              <a:buFont typeface="Arial" panose="020B0604020202020204" pitchFamily="34" charset="0"/>
              <a:buChar char="•"/>
            </a:pPr>
            <a:endParaRPr lang="it-IT" sz="1400"/>
          </a:p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A617BB7-600D-31EF-C8D2-AF92CAD9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039F2E-F7FD-8412-8049-02776EA4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4845332"/>
            <a:ext cx="3402575" cy="283062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</p:spTree>
    <p:extLst>
      <p:ext uri="{BB962C8B-B14F-4D97-AF65-F5344CB8AC3E}">
        <p14:creationId xmlns:p14="http://schemas.microsoft.com/office/powerpoint/2010/main" val="3244872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012E7-6582-6963-F604-9B6F64454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3B56FFB3-4A7A-8D1C-5CFE-824D0B203537}"/>
              </a:ext>
            </a:extLst>
          </p:cNvPr>
          <p:cNvSpPr txBox="1">
            <a:spLocks/>
          </p:cNvSpPr>
          <p:nvPr/>
        </p:nvSpPr>
        <p:spPr>
          <a:xfrm>
            <a:off x="457199" y="236131"/>
            <a:ext cx="8229600" cy="4195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it-IT"/>
              <a:t>Il trasporto terrestre (H.49)</a:t>
            </a:r>
            <a:endParaRPr lang="it-IT" b="0">
              <a:solidFill>
                <a:srgbClr val="000000"/>
              </a:solidFill>
            </a:endParaRPr>
          </a:p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0FE73DE-323F-E5F7-1D8C-85376C8A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69D7-0DBB-4CCF-B6FE-AFCDCD0A2F50}" type="slidenum">
              <a:rPr lang="it-IT" smtClean="0"/>
              <a:t>22</a:t>
            </a:fld>
            <a:endParaRPr lang="it-IT"/>
          </a:p>
        </p:txBody>
      </p:sp>
      <p:pic>
        <p:nvPicPr>
          <p:cNvPr id="6" name="Immagine 5" descr="Immagine che contiene mappa, diagramma, testo&#10;&#10;Il contenuto generato dall'IA potrebbe non essere corretto.">
            <a:extLst>
              <a:ext uri="{FF2B5EF4-FFF2-40B4-BE49-F238E27FC236}">
                <a16:creationId xmlns:a16="http://schemas.microsoft.com/office/drawing/2014/main" id="{95253CD8-023B-FED9-9C17-48BD34016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 b="10222"/>
          <a:stretch>
            <a:fillRect/>
          </a:stretch>
        </p:blipFill>
        <p:spPr>
          <a:xfrm>
            <a:off x="4400065" y="629956"/>
            <a:ext cx="4659486" cy="372819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B1A4B65-24C8-4585-8F60-FA084446231A}"/>
              </a:ext>
            </a:extLst>
          </p:cNvPr>
          <p:cNvSpPr/>
          <p:nvPr/>
        </p:nvSpPr>
        <p:spPr>
          <a:xfrm>
            <a:off x="156425" y="1174242"/>
            <a:ext cx="4361146" cy="32316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it-IT" sz="1200"/>
              <a:t>Diverse aree risultano avere una specializzazione nel settore del trasporto terrestre superiore alla media regionale degli avviamenti (2,19%).</a:t>
            </a: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r>
              <a:rPr lang="it-IT" sz="1200"/>
              <a:t>Spicca di nuovo il </a:t>
            </a:r>
            <a:r>
              <a:rPr lang="it-IT" sz="1200" b="1"/>
              <a:t>sud della Lombardia</a:t>
            </a:r>
            <a:r>
              <a:rPr lang="it-IT" sz="1200"/>
              <a:t>, agevolato dalla posizione strategica e dalle infrastrutture.</a:t>
            </a: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r>
              <a:rPr lang="it-IT" sz="1200"/>
              <a:t>In Provincia di </a:t>
            </a:r>
            <a:r>
              <a:rPr lang="it-IT" sz="1200" b="1"/>
              <a:t>Pavia</a:t>
            </a:r>
            <a:r>
              <a:rPr lang="it-IT" sz="1200"/>
              <a:t> risulta specializzato soprattutto il capoluogo (</a:t>
            </a:r>
            <a:r>
              <a:rPr lang="it-IT" sz="1200" b="1"/>
              <a:t>3,22%</a:t>
            </a:r>
            <a:r>
              <a:rPr lang="it-IT" sz="1200"/>
              <a:t> sul totale degli avviamenti).</a:t>
            </a: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r>
              <a:rPr lang="it-IT" sz="1200"/>
              <a:t>Cruciale è il ruolo del lodigiano, in particolare con gli avviamenti che fanno capo al CPI di </a:t>
            </a:r>
            <a:r>
              <a:rPr lang="it-IT" sz="1200" b="1"/>
              <a:t>Codogno</a:t>
            </a:r>
            <a:r>
              <a:rPr lang="it-IT" sz="1200"/>
              <a:t>: 1.309 (4,04%).</a:t>
            </a: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r>
              <a:rPr lang="it-IT" sz="1200"/>
              <a:t>Nel milanese spicca invece </a:t>
            </a:r>
            <a:r>
              <a:rPr lang="it-IT" sz="1200" b="1"/>
              <a:t>San Donato Milanese</a:t>
            </a:r>
            <a:r>
              <a:rPr lang="it-IT" sz="1200"/>
              <a:t>: 6.226 avviamenti (6,75%)  dunque molto sopra la media regionale.</a:t>
            </a:r>
            <a:endParaRPr lang="it-IT" sz="1200">
              <a:cs typeface="Arial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CF8F18D-14FF-391D-84AF-F9B55C4A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033645-7189-6FEC-186B-FB005272B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4840504"/>
            <a:ext cx="3392260" cy="273844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6078AA-85DD-1C6C-7D32-DEE176588812}"/>
              </a:ext>
            </a:extLst>
          </p:cNvPr>
          <p:cNvSpPr txBox="1"/>
          <p:nvPr/>
        </p:nvSpPr>
        <p:spPr>
          <a:xfrm>
            <a:off x="4950409" y="4359263"/>
            <a:ext cx="4014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i="1"/>
              <a:t>Avviamenti generati dal settore (% su tot. economia). Aree a forte specializzazione</a:t>
            </a:r>
          </a:p>
          <a:p>
            <a:r>
              <a:rPr lang="it-IT" sz="800" i="1"/>
              <a:t>Periodo: anni 2022-2024. Fonte: Regione Lombardia - SISTAL 2.0</a:t>
            </a:r>
          </a:p>
        </p:txBody>
      </p:sp>
    </p:spTree>
    <p:extLst>
      <p:ext uri="{BB962C8B-B14F-4D97-AF65-F5344CB8AC3E}">
        <p14:creationId xmlns:p14="http://schemas.microsoft.com/office/powerpoint/2010/main" val="712173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73A1A61-E2D7-DB48-B051-99F30B93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A923862-8E4E-2347-9181-63A7F14182D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44A6021-98F6-CA44-839E-40F837356E3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40504"/>
            <a:ext cx="3397071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4E1EC32-1DDF-5847-8A8A-C118AA46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4899"/>
            <a:ext cx="8229600" cy="419576"/>
          </a:xfrm>
        </p:spPr>
        <p:txBody>
          <a:bodyPr/>
          <a:lstStyle/>
          <a:p>
            <a:pPr algn="ctr"/>
            <a:r>
              <a:rPr lang="it-IT"/>
              <a:t>Magazzinaggio e supporto ai trasporti (H.52)</a:t>
            </a:r>
          </a:p>
        </p:txBody>
      </p:sp>
      <p:pic>
        <p:nvPicPr>
          <p:cNvPr id="18" name="Segnaposto contenuto 17" descr="Immagine che contiene testo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25EEFE8A-78C0-4010-A684-58968D153D3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 b="10667"/>
          <a:stretch>
            <a:fillRect/>
          </a:stretch>
        </p:blipFill>
        <p:spPr>
          <a:xfrm>
            <a:off x="4432353" y="657109"/>
            <a:ext cx="4648665" cy="3701191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BB9ECDE-B974-408D-B94E-864E573404CF}"/>
              </a:ext>
            </a:extLst>
          </p:cNvPr>
          <p:cNvSpPr/>
          <p:nvPr/>
        </p:nvSpPr>
        <p:spPr>
          <a:xfrm>
            <a:off x="175214" y="946506"/>
            <a:ext cx="4514384" cy="36009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1200" b="1"/>
              <a:t>Specializzazioni locali molto chiare</a:t>
            </a:r>
            <a:r>
              <a:rPr lang="it-IT" sz="1200"/>
              <a:t>.</a:t>
            </a: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r>
              <a:rPr lang="it-IT" sz="1200"/>
              <a:t>In particolare due aree spiccano nel panorama lombardo: </a:t>
            </a:r>
            <a:r>
              <a:rPr lang="it-IT" sz="1200" b="1"/>
              <a:t>Voghera e Pavia e </a:t>
            </a:r>
            <a:r>
              <a:rPr lang="it-IT" sz="1200"/>
              <a:t> </a:t>
            </a:r>
            <a:r>
              <a:rPr lang="it-IT" sz="1200" b="1"/>
              <a:t>Romano di Lombardia (BG)</a:t>
            </a:r>
            <a:endParaRPr lang="it-IT" sz="1200" b="1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r>
              <a:rPr lang="it-IT" sz="1200"/>
              <a:t>Nel caso delle </a:t>
            </a:r>
            <a:r>
              <a:rPr lang="it-IT" sz="1200" b="1"/>
              <a:t>attività di magazzinaggio e supporto ai trasporti</a:t>
            </a:r>
            <a:r>
              <a:rPr lang="it-IT" sz="1200"/>
              <a:t>, che rappresentano uno dei segmenti principali della filiera logistica, queste due aree mostrano livelli di concentrazione molto elevati.</a:t>
            </a: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r>
              <a:rPr lang="it-IT" sz="1200"/>
              <a:t>Nel territorio di </a:t>
            </a:r>
            <a:r>
              <a:rPr lang="it-IT" sz="1200" b="1"/>
              <a:t>Voghera</a:t>
            </a:r>
            <a:r>
              <a:rPr lang="it-IT" sz="1200"/>
              <a:t>, queste attività arrivano a rappresentare </a:t>
            </a:r>
            <a:r>
              <a:rPr lang="it-IT" sz="1200" b="1"/>
              <a:t>oltre il 25% degli avviamenti al lavoro</a:t>
            </a:r>
            <a:r>
              <a:rPr lang="it-IT" sz="1200"/>
              <a:t>, una quota estremamente alta rispetto alla </a:t>
            </a:r>
            <a:r>
              <a:rPr lang="it-IT" sz="1200" b="1"/>
              <a:t>media regionale del 5,5%</a:t>
            </a:r>
            <a:r>
              <a:rPr lang="it-IT" sz="1200"/>
              <a:t>.</a:t>
            </a: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endParaRPr lang="it-IT" sz="1200">
              <a:cs typeface="Arial"/>
            </a:endParaRPr>
          </a:p>
          <a:p>
            <a:pPr marL="171450" indent="-171450" algn="just">
              <a:buFont typeface="Arial"/>
              <a:buChar char="•"/>
            </a:pPr>
            <a:r>
              <a:rPr lang="it-IT" sz="1200"/>
              <a:t>Anche il territorio di </a:t>
            </a:r>
            <a:r>
              <a:rPr lang="it-IT" sz="1200" b="1"/>
              <a:t>Pavia</a:t>
            </a:r>
            <a:r>
              <a:rPr lang="it-IT" sz="1200"/>
              <a:t> presenta un’incidenza molto significativa, pari a </a:t>
            </a:r>
            <a:r>
              <a:rPr lang="it-IT" sz="1200" b="1"/>
              <a:t>circa il 17% degli avviamenti</a:t>
            </a:r>
            <a:r>
              <a:rPr lang="it-IT" sz="1200"/>
              <a:t>.</a:t>
            </a:r>
            <a:endParaRPr lang="it-IT" sz="1200">
              <a:cs typeface="Arial"/>
            </a:endParaRPr>
          </a:p>
          <a:p>
            <a:pPr algn="just"/>
            <a:endParaRPr lang="it-IT" sz="1200">
              <a:cs typeface="Arial"/>
            </a:endParaRPr>
          </a:p>
          <a:p>
            <a:pPr algn="just"/>
            <a:r>
              <a:rPr lang="it-IT" sz="1200" b="1"/>
              <a:t>Veri e propri nodi territoriali della logistica lombarda</a:t>
            </a:r>
            <a:r>
              <a:rPr lang="it-IT" sz="1200"/>
              <a:t>.</a:t>
            </a:r>
            <a:endParaRPr lang="it-IT" sz="1200">
              <a:cs typeface="Arial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DD8CD39-0EBF-4D90-B1B2-12AE071CC49C}"/>
              </a:ext>
            </a:extLst>
          </p:cNvPr>
          <p:cNvSpPr txBox="1"/>
          <p:nvPr/>
        </p:nvSpPr>
        <p:spPr>
          <a:xfrm>
            <a:off x="4950409" y="4359263"/>
            <a:ext cx="4014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i="1"/>
              <a:t>Avviamenti generati dal settore (% su tot. economia). Aree a forte specializzazione</a:t>
            </a:r>
          </a:p>
          <a:p>
            <a:r>
              <a:rPr lang="it-IT" sz="800" i="1"/>
              <a:t>Periodo: anni 2022-2024. Fonte: Regione Lombardia - SISTAL 2.0</a:t>
            </a:r>
          </a:p>
        </p:txBody>
      </p:sp>
    </p:spTree>
    <p:extLst>
      <p:ext uri="{BB962C8B-B14F-4D97-AF65-F5344CB8AC3E}">
        <p14:creationId xmlns:p14="http://schemas.microsoft.com/office/powerpoint/2010/main" val="2552665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26F2D-C5F6-634A-626C-3CA9948CB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E22DE6-401A-AB74-1F4A-02C60F56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0E05CB-A8BE-8345-A8F9-F3EFF71AC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4845332"/>
            <a:ext cx="3430229" cy="283062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026B51-EE39-CAF9-C8D7-65130FAF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26AEE98-1880-0F7A-80B7-2B85A53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6814"/>
            <a:ext cx="8440818" cy="3755571"/>
          </a:xfrm>
        </p:spPr>
        <p:txBody>
          <a:bodyPr>
            <a:normAutofit/>
          </a:bodyPr>
          <a:lstStyle/>
          <a:p>
            <a:r>
              <a:rPr lang="it-IT" sz="2800"/>
              <a:t>Meccanica</a:t>
            </a:r>
            <a:br>
              <a:rPr lang="it-IT"/>
            </a:br>
            <a:br>
              <a:rPr lang="it-IT"/>
            </a:br>
            <a:r>
              <a:rPr lang="it-IT"/>
              <a:t>Avviamenti e concentrazione: un segno di forza o di vulnerabilità?</a:t>
            </a:r>
            <a:br>
              <a:rPr lang="it-IT"/>
            </a:br>
            <a:br>
              <a:rPr lang="it-IT"/>
            </a:br>
            <a:r>
              <a:rPr lang="it-IT" b="0"/>
              <a:t>Andrea Paola Di Cesare, Osservatorio della Provincia di Brescia</a:t>
            </a:r>
          </a:p>
        </p:txBody>
      </p:sp>
    </p:spTree>
    <p:extLst>
      <p:ext uri="{BB962C8B-B14F-4D97-AF65-F5344CB8AC3E}">
        <p14:creationId xmlns:p14="http://schemas.microsoft.com/office/powerpoint/2010/main" val="2701424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5722788-1D70-6941-A57F-63C81961B1A8}"/>
              </a:ext>
            </a:extLst>
          </p:cNvPr>
          <p:cNvSpPr/>
          <p:nvPr/>
        </p:nvSpPr>
        <p:spPr>
          <a:xfrm>
            <a:off x="0" y="1157271"/>
            <a:ext cx="9144000" cy="1566797"/>
          </a:xfrm>
          <a:prstGeom prst="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6AD8F0-5338-244E-812E-31B33DBF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767072-7537-EC43-B197-A5A2FCAB03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A7D84D-4FAC-064B-98E2-883C3E20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Il comparto della Meccanica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8028B18-C651-364A-BBDE-0C6C9F57B9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Quadro generale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9283D3C-995B-0B49-9A10-D5845E03EA2B}"/>
              </a:ext>
            </a:extLst>
          </p:cNvPr>
          <p:cNvGrpSpPr/>
          <p:nvPr/>
        </p:nvGrpSpPr>
        <p:grpSpPr>
          <a:xfrm>
            <a:off x="462526" y="1260095"/>
            <a:ext cx="1475355" cy="1380761"/>
            <a:chOff x="647350" y="2122284"/>
            <a:chExt cx="1512000" cy="1512000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E58DE06B-A102-FEAA-F15D-062034A49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41.273 </a:t>
              </a:r>
            </a:p>
            <a:p>
              <a:pPr algn="ctr"/>
              <a:r>
                <a:rPr lang="it-IT" sz="900"/>
                <a:t>UNITA’ LOCALI</a:t>
              </a:r>
            </a:p>
          </p:txBody>
        </p:sp>
        <p:sp>
          <p:nvSpPr>
            <p:cNvPr id="9" name="Arco a tutto sesto 8">
              <a:extLst>
                <a:ext uri="{FF2B5EF4-FFF2-40B4-BE49-F238E27FC236}">
                  <a16:creationId xmlns:a16="http://schemas.microsoft.com/office/drawing/2014/main" id="{1D5431C3-9AAA-4137-5ECD-67DAA947A4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5433561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9E6961D-7CB2-FCA1-5C94-8942B29EF0CB}"/>
              </a:ext>
            </a:extLst>
          </p:cNvPr>
          <p:cNvGrpSpPr/>
          <p:nvPr/>
        </p:nvGrpSpPr>
        <p:grpSpPr>
          <a:xfrm rot="5400000">
            <a:off x="7193389" y="1212798"/>
            <a:ext cx="1380761" cy="1475355"/>
            <a:chOff x="647350" y="2122284"/>
            <a:chExt cx="1512000" cy="1512000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6F806070-8153-FC0F-3C1F-056F2CC66E0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it-IT" sz="1400" b="1"/>
                <a:t>407.197</a:t>
              </a:r>
            </a:p>
            <a:p>
              <a:pPr algn="ctr"/>
              <a:r>
                <a:rPr lang="it-IT" sz="900"/>
                <a:t>AVVIAMENTI</a:t>
              </a:r>
            </a:p>
            <a:p>
              <a:pPr algn="ctr"/>
              <a:r>
                <a:rPr lang="it-IT" sz="900"/>
                <a:t>(2022-2024)</a:t>
              </a:r>
            </a:p>
            <a:p>
              <a:pPr algn="ctr"/>
              <a:endParaRPr lang="it-IT" sz="900"/>
            </a:p>
            <a:p>
              <a:pPr algn="ctr"/>
              <a:r>
                <a:rPr lang="it-IT" sz="1400" b="1"/>
                <a:t>9,4% </a:t>
              </a:r>
              <a:endParaRPr lang="it-IT" sz="1400" b="1">
                <a:cs typeface="Arial"/>
              </a:endParaRPr>
            </a:p>
            <a:p>
              <a:pPr algn="ctr"/>
              <a:r>
                <a:rPr lang="it-IT" sz="900"/>
                <a:t>sul totale economia</a:t>
              </a:r>
              <a:endParaRPr lang="it-IT" sz="900">
                <a:cs typeface="Arial"/>
              </a:endParaRPr>
            </a:p>
          </p:txBody>
        </p:sp>
        <p:sp>
          <p:nvSpPr>
            <p:cNvPr id="13" name="Arco a tutto sesto 12">
              <a:extLst>
                <a:ext uri="{FF2B5EF4-FFF2-40B4-BE49-F238E27FC236}">
                  <a16:creationId xmlns:a16="http://schemas.microsoft.com/office/drawing/2014/main" id="{A3F95F03-7E9B-C120-D073-6BFC47CFD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5433561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90CC698-D5E7-B9C0-E6DB-F843663087AC}"/>
              </a:ext>
            </a:extLst>
          </p:cNvPr>
          <p:cNvGrpSpPr/>
          <p:nvPr/>
        </p:nvGrpSpPr>
        <p:grpSpPr>
          <a:xfrm rot="10800000">
            <a:off x="2133417" y="1260094"/>
            <a:ext cx="1475355" cy="1380761"/>
            <a:chOff x="647350" y="2122284"/>
            <a:chExt cx="1512000" cy="1512000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45DEF90F-87BF-5B3E-D182-68F716C11C4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it-IT" sz="1400" b="1"/>
                <a:t>503.994</a:t>
              </a:r>
            </a:p>
            <a:p>
              <a:pPr algn="ctr"/>
              <a:r>
                <a:rPr lang="it-IT" sz="900"/>
                <a:t>ADDETTI</a:t>
              </a:r>
            </a:p>
            <a:p>
              <a:pPr algn="ctr"/>
              <a:endParaRPr lang="it-IT" sz="900"/>
            </a:p>
            <a:p>
              <a:pPr algn="ctr"/>
              <a:r>
                <a:rPr lang="it-IT" sz="1400" b="1"/>
                <a:t>13,3% </a:t>
              </a:r>
              <a:endParaRPr lang="it-IT" sz="1400" b="1">
                <a:cs typeface="Arial"/>
              </a:endParaRPr>
            </a:p>
            <a:p>
              <a:pPr algn="ctr"/>
              <a:r>
                <a:rPr lang="it-IT" sz="900"/>
                <a:t>sul totale </a:t>
              </a:r>
            </a:p>
            <a:p>
              <a:pPr algn="ctr"/>
              <a:r>
                <a:rPr lang="it-IT" sz="900"/>
                <a:t>economia</a:t>
              </a:r>
              <a:endParaRPr lang="it-IT" sz="900">
                <a:cs typeface="Arial"/>
              </a:endParaRPr>
            </a:p>
          </p:txBody>
        </p:sp>
        <p:sp>
          <p:nvSpPr>
            <p:cNvPr id="18" name="Arco a tutto sesto 17">
              <a:extLst>
                <a:ext uri="{FF2B5EF4-FFF2-40B4-BE49-F238E27FC236}">
                  <a16:creationId xmlns:a16="http://schemas.microsoft.com/office/drawing/2014/main" id="{FBEA30BE-1D89-1AE1-E621-5096E226AC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10808785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EF04F15E-82F6-B51A-3899-B471F2844041}"/>
              </a:ext>
            </a:extLst>
          </p:cNvPr>
          <p:cNvGrpSpPr/>
          <p:nvPr/>
        </p:nvGrpSpPr>
        <p:grpSpPr>
          <a:xfrm>
            <a:off x="3804310" y="1260095"/>
            <a:ext cx="1475355" cy="1380761"/>
            <a:chOff x="647350" y="2122284"/>
            <a:chExt cx="1512000" cy="1512000"/>
          </a:xfrm>
        </p:grpSpPr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42EC94FE-0F7F-DE4A-4E52-12FDFEC0D2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>
                  <a:solidFill>
                    <a:schemeClr val="bg1"/>
                  </a:solidFill>
                </a:rPr>
                <a:t>12,2 </a:t>
              </a:r>
            </a:p>
            <a:p>
              <a:pPr algn="ctr"/>
              <a:r>
                <a:rPr lang="it-IT" sz="900"/>
                <a:t>Media ADDETTI per UNITA’ LOCALE</a:t>
              </a:r>
            </a:p>
          </p:txBody>
        </p:sp>
        <p:sp>
          <p:nvSpPr>
            <p:cNvPr id="24" name="Arco a tutto sesto 23">
              <a:extLst>
                <a:ext uri="{FF2B5EF4-FFF2-40B4-BE49-F238E27FC236}">
                  <a16:creationId xmlns:a16="http://schemas.microsoft.com/office/drawing/2014/main" id="{E30196AF-A42A-85FF-4138-FE02823AAF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10808785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C00AC9F-F3E8-A3D3-391A-4E43620FFFC5}"/>
              </a:ext>
            </a:extLst>
          </p:cNvPr>
          <p:cNvGrpSpPr/>
          <p:nvPr/>
        </p:nvGrpSpPr>
        <p:grpSpPr>
          <a:xfrm rot="10800000">
            <a:off x="5475201" y="1260094"/>
            <a:ext cx="1475355" cy="1380761"/>
            <a:chOff x="647350" y="2122284"/>
            <a:chExt cx="1512000" cy="1512000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537BDB51-21CD-43EC-1560-79524DCC51A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15,90%</a:t>
              </a:r>
            </a:p>
            <a:p>
              <a:pPr algn="ctr"/>
              <a:r>
                <a:rPr lang="it-IT" sz="900"/>
                <a:t>ADDETTI nelle unità di </a:t>
              </a:r>
              <a:r>
                <a:rPr lang="it-IT" sz="900" b="1"/>
                <a:t>Grandi Dimensioni</a:t>
              </a:r>
            </a:p>
            <a:p>
              <a:pPr algn="ctr"/>
              <a:r>
                <a:rPr lang="it-IT" sz="900"/>
                <a:t>(&gt;=250)</a:t>
              </a:r>
            </a:p>
          </p:txBody>
        </p:sp>
        <p:sp>
          <p:nvSpPr>
            <p:cNvPr id="28" name="Arco a tutto sesto 27">
              <a:extLst>
                <a:ext uri="{FF2B5EF4-FFF2-40B4-BE49-F238E27FC236}">
                  <a16:creationId xmlns:a16="http://schemas.microsoft.com/office/drawing/2014/main" id="{7BB7C4CE-5AD4-322B-56B9-0064021FC9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10808785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14" name="Segnaposto contenuto 9">
            <a:extLst>
              <a:ext uri="{FF2B5EF4-FFF2-40B4-BE49-F238E27FC236}">
                <a16:creationId xmlns:a16="http://schemas.microsoft.com/office/drawing/2014/main" id="{F067EA81-9C34-58A9-7971-400EC6858D2C}"/>
              </a:ext>
            </a:extLst>
          </p:cNvPr>
          <p:cNvSpPr txBox="1">
            <a:spLocks/>
          </p:cNvSpPr>
          <p:nvPr/>
        </p:nvSpPr>
        <p:spPr>
          <a:xfrm>
            <a:off x="272004" y="2806303"/>
            <a:ext cx="8579101" cy="1953872"/>
          </a:xfrm>
          <a:prstGeom prst="rect">
            <a:avLst/>
          </a:prstGeom>
        </p:spPr>
        <p:txBody>
          <a:bodyPr>
            <a:noAutofit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1100"/>
              <a:t>Considerando le </a:t>
            </a:r>
            <a:r>
              <a:rPr lang="it-IT" sz="1100" b="1"/>
              <a:t>principali attività</a:t>
            </a:r>
            <a:r>
              <a:rPr lang="it-IT" sz="1100"/>
              <a:t> del settore: </a:t>
            </a:r>
          </a:p>
          <a:p>
            <a:pPr>
              <a:lnSpc>
                <a:spcPct val="100000"/>
              </a:lnSpc>
            </a:pPr>
            <a:r>
              <a:rPr lang="it-IT" sz="1100" b="1"/>
              <a:t>C.24 Metallurgia</a:t>
            </a:r>
          </a:p>
          <a:p>
            <a:pPr>
              <a:lnSpc>
                <a:spcPct val="100000"/>
              </a:lnSpc>
            </a:pPr>
            <a:r>
              <a:rPr lang="it-IT" sz="1100" b="1"/>
              <a:t>C.25 Fabbricazione di prodotti in metallo</a:t>
            </a:r>
          </a:p>
          <a:p>
            <a:pPr>
              <a:lnSpc>
                <a:spcPct val="100000"/>
              </a:lnSpc>
            </a:pPr>
            <a:r>
              <a:rPr lang="it-IT" sz="1100"/>
              <a:t>C.27 Fabbricazione di apparecchiature elettriche e non elettriche</a:t>
            </a:r>
          </a:p>
          <a:p>
            <a:pPr>
              <a:lnSpc>
                <a:spcPct val="100000"/>
              </a:lnSpc>
            </a:pPr>
            <a:r>
              <a:rPr lang="it-IT" sz="1100"/>
              <a:t>C.28 Fabbricazione di macchinari ed apparecchiature </a:t>
            </a:r>
          </a:p>
          <a:p>
            <a:pPr>
              <a:lnSpc>
                <a:spcPct val="100000"/>
              </a:lnSpc>
            </a:pPr>
            <a:r>
              <a:rPr lang="it-IT" sz="1100"/>
              <a:t>C.33 Riparazione di macchine ed apparecchiature </a:t>
            </a:r>
          </a:p>
          <a:p>
            <a:pPr marL="5102623" lvl="4" indent="-179388" algn="just">
              <a:buFont typeface="Wingdings" panose="05000000000000000000" pitchFamily="2" charset="2"/>
              <a:buChar char="Ø"/>
            </a:pPr>
            <a:r>
              <a:rPr lang="it-IT" sz="1200">
                <a:latin typeface="+mn-lt"/>
                <a:cs typeface="+mn-cs"/>
              </a:rPr>
              <a:t>Ponte San Pietro (BG)</a:t>
            </a:r>
          </a:p>
          <a:p>
            <a:pPr marL="5102623" lvl="4" indent="-179388" algn="just">
              <a:buFont typeface="Wingdings" panose="05000000000000000000" pitchFamily="2" charset="2"/>
              <a:buChar char="Ø"/>
            </a:pPr>
            <a:r>
              <a:rPr lang="it-IT" sz="1200">
                <a:latin typeface="+mn-lt"/>
                <a:cs typeface="+mn-cs"/>
              </a:rPr>
              <a:t>Brescia (</a:t>
            </a:r>
            <a:r>
              <a:rPr lang="it-IT" sz="1200" err="1">
                <a:latin typeface="+mn-lt"/>
                <a:cs typeface="+mn-cs"/>
              </a:rPr>
              <a:t>BS</a:t>
            </a:r>
            <a:r>
              <a:rPr lang="it-IT" sz="1200">
                <a:latin typeface="+mn-lt"/>
                <a:cs typeface="+mn-cs"/>
              </a:rPr>
              <a:t>) Leno (</a:t>
            </a:r>
            <a:r>
              <a:rPr lang="it-IT" sz="1200" err="1">
                <a:latin typeface="+mn-lt"/>
                <a:cs typeface="+mn-cs"/>
              </a:rPr>
              <a:t>BS</a:t>
            </a:r>
            <a:r>
              <a:rPr lang="it-IT" sz="1200">
                <a:latin typeface="+mn-lt"/>
                <a:cs typeface="+mn-cs"/>
              </a:rPr>
              <a:t>)</a:t>
            </a:r>
          </a:p>
          <a:p>
            <a:pPr marL="5102623" lvl="4" indent="-179388" algn="just">
              <a:buFont typeface="Wingdings" panose="05000000000000000000" pitchFamily="2" charset="2"/>
              <a:buChar char="Ø"/>
            </a:pPr>
            <a:r>
              <a:rPr lang="it-IT" sz="1200">
                <a:latin typeface="+mn-lt"/>
                <a:cs typeface="+mn-cs"/>
              </a:rPr>
              <a:t>Casalmaggiore (CR)</a:t>
            </a:r>
          </a:p>
          <a:p>
            <a:pPr marL="0" indent="0">
              <a:lnSpc>
                <a:spcPct val="100000"/>
              </a:lnSpc>
              <a:buNone/>
            </a:pPr>
            <a:endParaRPr lang="it-IT" sz="85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8998093-3D5E-108A-0DBF-F2CD965DFAFA}"/>
              </a:ext>
            </a:extLst>
          </p:cNvPr>
          <p:cNvSpPr txBox="1"/>
          <p:nvPr/>
        </p:nvSpPr>
        <p:spPr>
          <a:xfrm>
            <a:off x="5351463" y="3000283"/>
            <a:ext cx="3499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/>
              <a:t>55 su 64 </a:t>
            </a:r>
            <a:r>
              <a:rPr lang="it-IT" sz="1200"/>
              <a:t>CPI lombardi mostrano una sovrarappresentazione delle quote di avviamenti della meccanica rispetto alla media regionale</a:t>
            </a:r>
          </a:p>
          <a:p>
            <a:r>
              <a:rPr lang="it-IT" sz="1200"/>
              <a:t>Solo </a:t>
            </a:r>
            <a:r>
              <a:rPr lang="it-IT" sz="1200" b="1"/>
              <a:t>9 </a:t>
            </a:r>
            <a:r>
              <a:rPr lang="it-IT" sz="1200" b="1" err="1"/>
              <a:t>CPI</a:t>
            </a:r>
            <a:r>
              <a:rPr lang="it-IT" sz="1200" b="1"/>
              <a:t> </a:t>
            </a:r>
            <a:r>
              <a:rPr lang="it-IT" sz="1200"/>
              <a:t>lombardi privi di specializzazione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2A5B301-365B-E550-D1FC-A3D72299501E}"/>
              </a:ext>
            </a:extLst>
          </p:cNvPr>
          <p:cNvSpPr txBox="1"/>
          <p:nvPr/>
        </p:nvSpPr>
        <p:spPr>
          <a:xfrm>
            <a:off x="373516" y="4206517"/>
            <a:ext cx="40270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/>
              <a:t>Quattro aree si contraddistinguono per una forte specializzazione nelle 5 divisioni </a:t>
            </a: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442A08C1-B8F9-7553-877C-23528044D32F}"/>
              </a:ext>
            </a:extLst>
          </p:cNvPr>
          <p:cNvSpPr/>
          <p:nvPr/>
        </p:nvSpPr>
        <p:spPr>
          <a:xfrm>
            <a:off x="4843432" y="3312196"/>
            <a:ext cx="330851" cy="207169"/>
          </a:xfrm>
          <a:prstGeom prst="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84FA79-4A83-03B0-E23B-4B83FC18EF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45332"/>
            <a:ext cx="3488370" cy="283062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8BC0F231-475A-DB4B-4EA4-CBB488BB74F2}"/>
              </a:ext>
            </a:extLst>
          </p:cNvPr>
          <p:cNvSpPr/>
          <p:nvPr/>
        </p:nvSpPr>
        <p:spPr>
          <a:xfrm>
            <a:off x="4843431" y="4149925"/>
            <a:ext cx="330851" cy="207169"/>
          </a:xfrm>
          <a:prstGeom prst="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455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72C99-93CA-5366-8F85-1E31DDFCE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777AD06-0577-0911-798C-4546963CFD1E}"/>
              </a:ext>
            </a:extLst>
          </p:cNvPr>
          <p:cNvSpPr txBox="1"/>
          <p:nvPr/>
        </p:nvSpPr>
        <p:spPr>
          <a:xfrm>
            <a:off x="2626780" y="-46052"/>
            <a:ext cx="38908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it-IT" sz="2400"/>
            </a:br>
            <a:r>
              <a:rPr lang="it-IT" b="1">
                <a:solidFill>
                  <a:schemeClr val="bg2"/>
                </a:solidFill>
              </a:rPr>
              <a:t>Il settore Meccanica in Lombardia</a:t>
            </a:r>
            <a:endParaRPr lang="it-IT">
              <a:solidFill>
                <a:schemeClr val="bg2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7209B36-A07B-04BF-A77A-9FE970AB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269D7-0DBB-4CCF-B6FE-AFCDCD0A2F50}" type="slidenum">
              <a:rPr lang="it-IT" smtClean="0"/>
              <a:t>26</a:t>
            </a:fld>
            <a:endParaRPr lang="it-IT"/>
          </a:p>
        </p:txBody>
      </p:sp>
      <p:sp>
        <p:nvSpPr>
          <p:cNvPr id="2" name="Segnaposto testo 8">
            <a:extLst>
              <a:ext uri="{FF2B5EF4-FFF2-40B4-BE49-F238E27FC236}">
                <a16:creationId xmlns:a16="http://schemas.microsoft.com/office/drawing/2014/main" id="{4B3891D6-B9A8-02EA-9D63-7AB85ADFE97B}"/>
              </a:ext>
            </a:extLst>
          </p:cNvPr>
          <p:cNvSpPr txBox="1">
            <a:spLocks/>
          </p:cNvSpPr>
          <p:nvPr/>
        </p:nvSpPr>
        <p:spPr>
          <a:xfrm>
            <a:off x="468312" y="1077686"/>
            <a:ext cx="8504238" cy="3473677"/>
          </a:xfrm>
          <a:prstGeom prst="rect">
            <a:avLst/>
          </a:prstGeom>
        </p:spPr>
        <p:txBody>
          <a:bodyPr/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>
                <a:solidFill>
                  <a:schemeClr val="bg2"/>
                </a:solidFill>
              </a:rPr>
              <a:t>La spina dorsale del mercato del lavoro lombardo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>
                <a:solidFill>
                  <a:schemeClr val="bg2"/>
                </a:solidFill>
                <a:sym typeface="Wingdings" panose="05000000000000000000" pitchFamily="2" charset="2"/>
              </a:rPr>
              <a:t>Contratti stabili </a:t>
            </a:r>
            <a:r>
              <a:rPr lang="it-IT" sz="1400">
                <a:sym typeface="Wingdings" panose="05000000000000000000" pitchFamily="2" charset="2"/>
              </a:rPr>
              <a:t>(33,5% vs 26,3% media Lombardia)</a:t>
            </a:r>
            <a:endParaRPr lang="it-IT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ym typeface="Wingdings" panose="05000000000000000000" pitchFamily="2" charset="2"/>
              </a:rPr>
              <a:t>Dai saldi un </a:t>
            </a:r>
            <a:r>
              <a:rPr lang="it-IT" sz="1400" b="1">
                <a:solidFill>
                  <a:schemeClr val="bg2"/>
                </a:solidFill>
                <a:sym typeface="Wingdings" panose="05000000000000000000" pitchFamily="2" charset="2"/>
              </a:rPr>
              <a:t>rallentamento complessivo </a:t>
            </a:r>
            <a:r>
              <a:rPr lang="it-IT" sz="1400">
                <a:sym typeface="Wingdings" panose="05000000000000000000" pitchFamily="2" charset="2"/>
              </a:rPr>
              <a:t>del settore nel 2024, con differenze tra le divisioni settoriali.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>
                <a:sym typeface="Wingdings" panose="05000000000000000000" pitchFamily="2" charset="2"/>
              </a:rPr>
              <a:t>Un sistema a rischio di </a:t>
            </a:r>
            <a:r>
              <a:rPr lang="it-IT" sz="1400" b="1">
                <a:solidFill>
                  <a:schemeClr val="bg2"/>
                </a:solidFill>
                <a:sym typeface="Wingdings" panose="05000000000000000000" pitchFamily="2" charset="2"/>
              </a:rPr>
              <a:t>vulnerabilità</a:t>
            </a:r>
            <a:r>
              <a:rPr lang="it-IT" sz="1400" b="1">
                <a:sym typeface="Wingdings" panose="05000000000000000000" pitchFamily="2" charset="2"/>
              </a:rPr>
              <a:t>: </a:t>
            </a:r>
            <a:r>
              <a:rPr lang="it-IT" sz="1400">
                <a:sym typeface="Wingdings" panose="05000000000000000000" pitchFamily="2" charset="2"/>
              </a:rPr>
              <a:t>dal punto di vista occupazionale la contrazione colpisce in misura maggiore i territori in cui la meccanica pesa di più, con implicazioni per gli equilibri dei sistemi produttivi locali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>
                <a:solidFill>
                  <a:schemeClr val="bg2"/>
                </a:solidFill>
                <a:sym typeface="Wingdings" panose="05000000000000000000" pitchFamily="2" charset="2"/>
              </a:rPr>
              <a:t>Il caso di Brescia</a:t>
            </a:r>
            <a:r>
              <a:rPr lang="it-IT" sz="1400">
                <a:sym typeface="Wingdings" panose="05000000000000000000" pitchFamily="2" charset="2"/>
              </a:rPr>
              <a:t>, due mondi produttivi convivono: botteghe diffuse (Fabbricazione di prodotti in metallo) e grandi impianti concentrati (Metallurgia)</a:t>
            </a:r>
          </a:p>
          <a:p>
            <a:pPr marL="553641" lvl="1" indent="-285750">
              <a:buFont typeface="Arial" panose="020B0604020202020204" pitchFamily="34" charset="0"/>
              <a:buChar char="•"/>
            </a:pPr>
            <a:r>
              <a:rPr lang="it-IT" sz="1400">
                <a:sym typeface="Wingdings" panose="05000000000000000000" pitchFamily="2" charset="2"/>
              </a:rPr>
              <a:t>Metallurgia: </a:t>
            </a:r>
            <a:r>
              <a:rPr lang="it-IT" sz="1400" b="1">
                <a:solidFill>
                  <a:schemeClr val="bg2"/>
                </a:solidFill>
              </a:rPr>
              <a:t>41.226</a:t>
            </a:r>
            <a:r>
              <a:rPr lang="it-IT" sz="1400"/>
              <a:t> addetti – media di </a:t>
            </a:r>
            <a:r>
              <a:rPr lang="it-IT" sz="1400" b="1">
                <a:solidFill>
                  <a:schemeClr val="bg2"/>
                </a:solidFill>
              </a:rPr>
              <a:t>30,5</a:t>
            </a:r>
            <a:r>
              <a:rPr lang="it-IT" sz="1400">
                <a:solidFill>
                  <a:schemeClr val="bg2"/>
                </a:solidFill>
              </a:rPr>
              <a:t> </a:t>
            </a:r>
            <a:r>
              <a:rPr lang="it-IT" sz="1400"/>
              <a:t>addetti per unità locale</a:t>
            </a:r>
            <a:endParaRPr lang="it-IT" sz="1400">
              <a:sym typeface="Wingdings" panose="05000000000000000000" pitchFamily="2" charset="2"/>
            </a:endParaRPr>
          </a:p>
          <a:p>
            <a:pPr marL="553641" lvl="1" indent="-285750">
              <a:buFont typeface="Arial" panose="020B0604020202020204" pitchFamily="34" charset="0"/>
              <a:buChar char="•"/>
            </a:pPr>
            <a:r>
              <a:rPr lang="it-IT" sz="1400">
                <a:sym typeface="Wingdings" panose="05000000000000000000" pitchFamily="2" charset="2"/>
              </a:rPr>
              <a:t>Fabbricazione di prodotti in metallo: </a:t>
            </a:r>
            <a:r>
              <a:rPr lang="it-IT" sz="1400" b="1">
                <a:solidFill>
                  <a:schemeClr val="bg2"/>
                </a:solidFill>
              </a:rPr>
              <a:t>173.513</a:t>
            </a:r>
            <a:r>
              <a:rPr lang="it-IT" sz="1400">
                <a:solidFill>
                  <a:schemeClr val="bg2"/>
                </a:solidFill>
              </a:rPr>
              <a:t> </a:t>
            </a:r>
            <a:r>
              <a:rPr lang="it-IT" sz="1400"/>
              <a:t>addetti – media di </a:t>
            </a:r>
            <a:r>
              <a:rPr lang="it-IT" sz="1400" b="1">
                <a:solidFill>
                  <a:schemeClr val="bg2"/>
                </a:solidFill>
              </a:rPr>
              <a:t>8,9 </a:t>
            </a:r>
            <a:r>
              <a:rPr lang="it-IT" sz="1400"/>
              <a:t>addetti per unità locale </a:t>
            </a:r>
            <a:endParaRPr lang="it-IT"/>
          </a:p>
          <a:p>
            <a:pPr marL="689372" lvl="1" indent="-285750">
              <a:buFont typeface="Arial" panose="020B0604020202020204" pitchFamily="34" charset="0"/>
              <a:buChar char="•"/>
            </a:pPr>
            <a:endParaRPr lang="it-IT"/>
          </a:p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6ECF71-252B-2E67-85B2-A02A34AEC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C3A5A0-615C-3AD6-27C4-4CED7369F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4845332"/>
            <a:ext cx="3402575" cy="283062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</p:spTree>
    <p:extLst>
      <p:ext uri="{BB962C8B-B14F-4D97-AF65-F5344CB8AC3E}">
        <p14:creationId xmlns:p14="http://schemas.microsoft.com/office/powerpoint/2010/main" val="1608402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C2F9-E400-440D-1AF2-8546A3D34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0FAE7FB-5319-8721-780F-747A7F2D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EAB2BE-0256-C6C0-97A5-F93F18A76A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15550385-0FE0-F7CC-F769-28C0396FA17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8313" y="1416050"/>
            <a:ext cx="6416581" cy="3135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DD615B6-18C7-C2DD-2CFC-7ADD0CA8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 territori a forte specializzazione occupazionale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C9AC24A3-3920-B968-887D-54119F87C1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7344908" cy="398463"/>
          </a:xfrm>
        </p:spPr>
        <p:txBody>
          <a:bodyPr/>
          <a:lstStyle/>
          <a:p>
            <a:r>
              <a:rPr lang="it-IT"/>
              <a:t>Quote di avviamenti nella </a:t>
            </a:r>
            <a:r>
              <a:rPr lang="it-IT" b="1">
                <a:solidFill>
                  <a:srgbClr val="C00000"/>
                </a:solidFill>
              </a:rPr>
              <a:t>Metallurgia </a:t>
            </a:r>
            <a:r>
              <a:rPr lang="it-IT"/>
              <a:t>e nei </a:t>
            </a:r>
            <a:r>
              <a:rPr lang="it-IT" b="1">
                <a:solidFill>
                  <a:srgbClr val="C00000"/>
                </a:solidFill>
              </a:rPr>
              <a:t>Prodotti in metallo (escl. macchinari)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A33BE3A-FBDD-8FB4-3628-99947679CA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" r="262" b="7775"/>
          <a:stretch>
            <a:fillRect/>
          </a:stretch>
        </p:blipFill>
        <p:spPr>
          <a:xfrm>
            <a:off x="330908" y="1417847"/>
            <a:ext cx="3913488" cy="3192134"/>
          </a:xfrm>
          <a:prstGeom prst="rect">
            <a:avLst/>
          </a:prstGeom>
        </p:spPr>
      </p:pic>
      <p:pic>
        <p:nvPicPr>
          <p:cNvPr id="7" name="Immagine 6" descr="Immagine che contiene mapp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7C38F590-032F-B348-45CA-AD659DD29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8" r="268" b="8257"/>
          <a:stretch>
            <a:fillRect/>
          </a:stretch>
        </p:blipFill>
        <p:spPr>
          <a:xfrm>
            <a:off x="4660867" y="1391058"/>
            <a:ext cx="3841874" cy="3195919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7F1F2B-1961-F5C6-C3D3-C664ED4B2D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45332"/>
            <a:ext cx="3516024" cy="283062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B371F49-EC89-134F-B655-2520FCB33E02}"/>
              </a:ext>
            </a:extLst>
          </p:cNvPr>
          <p:cNvSpPr txBox="1"/>
          <p:nvPr/>
        </p:nvSpPr>
        <p:spPr>
          <a:xfrm>
            <a:off x="1285877" y="1248183"/>
            <a:ext cx="2401619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200" b="1">
                <a:solidFill>
                  <a:srgbClr val="00803F"/>
                </a:solidFill>
                <a:latin typeface="+mj-lt"/>
              </a:rPr>
              <a:t>% avviamenti (2022-2024) C.24</a:t>
            </a:r>
            <a:endParaRPr lang="it-IT" sz="1200" b="1">
              <a:solidFill>
                <a:srgbClr val="00803F"/>
              </a:solidFill>
              <a:latin typeface="+mj-lt"/>
              <a:cs typeface="Arial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AF5BE2-0661-B17F-C013-94BDE892AE64}"/>
              </a:ext>
            </a:extLst>
          </p:cNvPr>
          <p:cNvSpPr txBox="1"/>
          <p:nvPr/>
        </p:nvSpPr>
        <p:spPr>
          <a:xfrm>
            <a:off x="5468939" y="1248183"/>
            <a:ext cx="248657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200" b="1">
                <a:solidFill>
                  <a:srgbClr val="00803F"/>
                </a:solidFill>
                <a:latin typeface="+mj-lt"/>
              </a:rPr>
              <a:t>% avviamenti (2022-2024) C.25</a:t>
            </a:r>
            <a:endParaRPr lang="it-IT" sz="1200" b="1">
              <a:solidFill>
                <a:srgbClr val="00803F"/>
              </a:solidFill>
              <a:latin typeface="+mj-lt"/>
              <a:cs typeface="Arial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9336215-0FD1-E4DC-E7BE-D3C6B79E5042}"/>
              </a:ext>
            </a:extLst>
          </p:cNvPr>
          <p:cNvSpPr txBox="1"/>
          <p:nvPr/>
        </p:nvSpPr>
        <p:spPr>
          <a:xfrm>
            <a:off x="1385685" y="4431754"/>
            <a:ext cx="543516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900" i="1"/>
              <a:t>Avviamenti generati dai settori (% su tot. economia). Aree a forte specializzazione</a:t>
            </a:r>
          </a:p>
          <a:p>
            <a:r>
              <a:rPr lang="it-IT" sz="900" i="1"/>
              <a:t>Periodo: anni 2022-2024. Fonte: Regione Lombardia - SISTAL 2.0</a:t>
            </a:r>
          </a:p>
        </p:txBody>
      </p:sp>
    </p:spTree>
    <p:extLst>
      <p:ext uri="{BB962C8B-B14F-4D97-AF65-F5344CB8AC3E}">
        <p14:creationId xmlns:p14="http://schemas.microsoft.com/office/powerpoint/2010/main" val="3837158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B36233C-8406-2EA2-FD3B-E7B84647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86CC57-8C99-99FF-8DAE-500524DB572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3543D1-62AC-1D0A-7BF7-E828B62CA37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45332"/>
            <a:ext cx="3322451" cy="283062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0" name="Segnaposto numero diapositiva 1">
            <a:extLst>
              <a:ext uri="{FF2B5EF4-FFF2-40B4-BE49-F238E27FC236}">
                <a16:creationId xmlns:a16="http://schemas.microsoft.com/office/drawing/2014/main" id="{86C09A75-D254-F71F-BAEB-3F4F3B858989}"/>
              </a:ext>
            </a:extLst>
          </p:cNvPr>
          <p:cNvSpPr txBox="1">
            <a:spLocks/>
          </p:cNvSpPr>
          <p:nvPr/>
        </p:nvSpPr>
        <p:spPr>
          <a:xfrm>
            <a:off x="8314804" y="4840032"/>
            <a:ext cx="371996" cy="273844"/>
          </a:xfrm>
          <a:prstGeom prst="rect">
            <a:avLst/>
          </a:prstGeom>
        </p:spPr>
        <p:txBody>
          <a:bodyPr vert="horz" lIns="91440" tIns="0" rIns="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675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6269D7-0DBB-4CCF-B6FE-AFCDCD0A2F50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5" name="Segnaposto contenuto 9">
            <a:extLst>
              <a:ext uri="{FF2B5EF4-FFF2-40B4-BE49-F238E27FC236}">
                <a16:creationId xmlns:a16="http://schemas.microsoft.com/office/drawing/2014/main" id="{EEB59013-687A-CA2E-74F9-A741CE122AB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77878" y="955222"/>
            <a:ext cx="4131275" cy="171315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-IT" b="1">
                <a:solidFill>
                  <a:srgbClr val="C00000"/>
                </a:solidFill>
              </a:rPr>
              <a:t>Metallurgia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/>
              <a:t>Specializzazione più selettiva e concentrata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/>
              <a:t>Rilevante presenza di medie e grandi imprese: </a:t>
            </a:r>
            <a:r>
              <a:rPr lang="it-IT" b="1"/>
              <a:t>28,40%</a:t>
            </a:r>
            <a:r>
              <a:rPr lang="it-IT"/>
              <a:t> addetti nelle unità di grandi dimensioni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/>
              <a:t>Alta concentrazione avviamenti in pochi datori di lavoro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A713501-F9F3-A8D9-5AEF-F47EE793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6152"/>
            <a:ext cx="8531679" cy="420429"/>
          </a:xfrm>
        </p:spPr>
        <p:txBody>
          <a:bodyPr/>
          <a:lstStyle/>
          <a:p>
            <a:r>
              <a:rPr lang="it-IT"/>
              <a:t>Brescia: la metallurgia (C.24) e la fabbricazione di prodotti in metallo (C.25)</a:t>
            </a:r>
          </a:p>
        </p:txBody>
      </p:sp>
      <p:sp>
        <p:nvSpPr>
          <p:cNvPr id="9" name="Segnaposto contenuto 4">
            <a:extLst>
              <a:ext uri="{FF2B5EF4-FFF2-40B4-BE49-F238E27FC236}">
                <a16:creationId xmlns:a16="http://schemas.microsoft.com/office/drawing/2014/main" id="{67B1C6F5-4FB9-E0A3-F672-D6CA30C34E4C}"/>
              </a:ext>
            </a:extLst>
          </p:cNvPr>
          <p:cNvSpPr txBox="1">
            <a:spLocks/>
          </p:cNvSpPr>
          <p:nvPr/>
        </p:nvSpPr>
        <p:spPr>
          <a:xfrm>
            <a:off x="4477878" y="3058886"/>
            <a:ext cx="4668042" cy="1591519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it-IT" b="1">
                <a:solidFill>
                  <a:srgbClr val="C00000"/>
                </a:solidFill>
              </a:rPr>
              <a:t>Fabbricazione prodotti in metallo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/>
              <a:t>Specializzazione più diffusa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/>
              <a:t>Solo </a:t>
            </a:r>
            <a:r>
              <a:rPr lang="it-IT" b="1"/>
              <a:t>4,9%</a:t>
            </a:r>
            <a:r>
              <a:rPr lang="it-IT"/>
              <a:t> addetti nelle unità di grandi dimensioni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/>
              <a:t>Diffusione degli avviamenti in molti datori di lavoro, tessuto di PMI più distribuite</a:t>
            </a:r>
          </a:p>
        </p:txBody>
      </p:sp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C504E8D7-06FE-FB6A-B303-5061C3A88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030710"/>
              </p:ext>
            </p:extLst>
          </p:nvPr>
        </p:nvGraphicFramePr>
        <p:xfrm>
          <a:off x="453838" y="874057"/>
          <a:ext cx="3213100" cy="17138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12900">
                  <a:extLst>
                    <a:ext uri="{9D8B030D-6E8A-4147-A177-3AD203B41FA5}">
                      <a16:colId xmlns:a16="http://schemas.microsoft.com/office/drawing/2014/main" val="3641783789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54521392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725423587"/>
                    </a:ext>
                  </a:extLst>
                </a:gridCol>
              </a:tblGrid>
              <a:tr h="372717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Area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% avviamenti concentrati in </a:t>
                      </a:r>
                      <a:r>
                        <a:rPr lang="it-IT" sz="800" b="1" i="0" kern="12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 aziende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/>
                        </a:rPr>
                        <a:t>% avviamenti concentrati in </a:t>
                      </a:r>
                      <a:r>
                        <a:rPr lang="it-IT" sz="800" b="1" i="0" kern="120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</a:t>
                      </a:r>
                      <a:r>
                        <a:rPr lang="it-IT" sz="800" b="1" i="0" kern="1200">
                          <a:solidFill>
                            <a:srgbClr val="343433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it-IT" sz="800" b="1" i="0" kern="120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azienda</a:t>
                      </a:r>
                      <a:endParaRPr lang="it-IT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620638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endParaRPr lang="it-IT" sz="6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it-IT" sz="600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it-IT" sz="600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846523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- Iseo - Palazzolo sull'Oglio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1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58,00%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0E1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1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30,00%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0E1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733231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– Breno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1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55,80%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0E1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1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34,40%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0E1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536193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– Leno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49,30%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0E1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1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30,70%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0E1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086420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– Salò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45,20%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FF0D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19,90%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FF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332360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– Orzinuovi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44,90%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FF0D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22,40%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FF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884475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- Desenzano del Garda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43,70%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FF0D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26,30%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FF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262290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– Sarezzo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32,70%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FF0D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20,50%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DFF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146845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– Brescia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25,80%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11,70%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958651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endParaRPr lang="it-IT" sz="6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endParaRPr lang="it-IT" sz="6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endParaRPr lang="it-IT" sz="6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570390"/>
                  </a:ext>
                </a:extLst>
              </a:tr>
            </a:tbl>
          </a:graphicData>
        </a:graphic>
      </p:graphicFrame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030881A2-E51C-D199-106C-1E2B531E1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521462"/>
              </p:ext>
            </p:extLst>
          </p:nvPr>
        </p:nvGraphicFramePr>
        <p:xfrm>
          <a:off x="444127" y="2986591"/>
          <a:ext cx="3213100" cy="15925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12900">
                  <a:extLst>
                    <a:ext uri="{9D8B030D-6E8A-4147-A177-3AD203B41FA5}">
                      <a16:colId xmlns:a16="http://schemas.microsoft.com/office/drawing/2014/main" val="39211484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844591859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35811420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Area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% avviamenti concentrati in </a:t>
                      </a:r>
                      <a:r>
                        <a:rPr lang="it-IT" sz="800" b="1" i="0" kern="120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 aziende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/>
                        </a:rPr>
                        <a:t>% avviamenti concentrati in </a:t>
                      </a:r>
                      <a:r>
                        <a:rPr lang="it-IT" sz="800" b="1" i="0" kern="120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</a:t>
                      </a:r>
                      <a:r>
                        <a:rPr lang="it-IT" sz="800" b="1" i="0" kern="1200">
                          <a:solidFill>
                            <a:srgbClr val="343433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it-IT" sz="800" b="1" i="0" kern="120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azienda</a:t>
                      </a:r>
                      <a:endParaRPr lang="it-IT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518092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endParaRPr lang="it-IT" sz="6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it-IT" sz="600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it-IT" sz="600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593353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- Orzinuovi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1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44,90%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0E1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1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25,30%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0E1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339039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- Leno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21,80%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12,50%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829349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- Iseo - Palazzolo sull'Oglio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20,50%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11,40%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496397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- Salò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13,30%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5,10%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024809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- Breno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12,10%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4,20%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791985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- Sarezzo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10,40%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4,10%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762581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BS - Brescia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8,70%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fontAlgn="ctr" latinLnBrk="0" hangingPunct="1">
                        <a:buNone/>
                      </a:pPr>
                      <a:r>
                        <a:rPr lang="it-IT" sz="800" b="0" i="0" kern="1200">
                          <a:solidFill>
                            <a:srgbClr val="3C3C3B"/>
                          </a:solidFill>
                          <a:effectLst/>
                          <a:latin typeface="Arial" panose="020B0604020202020204" pitchFamily="34" charset="0"/>
                        </a:rPr>
                        <a:t>3,10%</a:t>
                      </a:r>
                      <a:endParaRPr lang="it-IT">
                        <a:effectLst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130910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endParaRPr lang="it-IT" sz="6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endParaRPr lang="it-IT" sz="6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buNone/>
                      </a:pPr>
                      <a:endParaRPr lang="it-IT" sz="6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377071"/>
                  </a:ext>
                </a:extLst>
              </a:tr>
            </a:tbl>
          </a:graphicData>
        </a:graphic>
      </p:graphicFrame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95FF80A-EEA5-1A44-E89E-B520C7027057}"/>
              </a:ext>
            </a:extLst>
          </p:cNvPr>
          <p:cNvSpPr txBox="1"/>
          <p:nvPr/>
        </p:nvSpPr>
        <p:spPr>
          <a:xfrm>
            <a:off x="370469" y="2677696"/>
            <a:ext cx="1212353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800">
                <a:latin typeface="+mj-lt"/>
              </a:rPr>
              <a:t>Fonte: SISTAL 2.0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589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AFF81A-774C-533E-7AC9-D61A0A62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704E25-6F8D-F6C0-13ED-B9748851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6814"/>
            <a:ext cx="8229600" cy="3755571"/>
          </a:xfrm>
        </p:spPr>
        <p:txBody>
          <a:bodyPr>
            <a:normAutofit/>
          </a:bodyPr>
          <a:lstStyle/>
          <a:p>
            <a:r>
              <a:rPr lang="it-IT" sz="2800"/>
              <a:t>La filiera agro-alimentare</a:t>
            </a:r>
            <a:br>
              <a:rPr lang="it-IT"/>
            </a:br>
            <a:br>
              <a:rPr lang="it-IT"/>
            </a:br>
            <a:r>
              <a:rPr lang="it-IT"/>
              <a:t>Cosa ci dicono le specializzazioni occupazionali?</a:t>
            </a:r>
            <a:br>
              <a:rPr lang="it-IT"/>
            </a:br>
            <a:br>
              <a:rPr lang="it-IT"/>
            </a:br>
            <a:br>
              <a:rPr lang="it-IT"/>
            </a:br>
            <a:r>
              <a:rPr lang="it-IT" b="0"/>
              <a:t>Marco </a:t>
            </a:r>
            <a:r>
              <a:rPr lang="it-IT" b="0" err="1"/>
              <a:t>Casana</a:t>
            </a:r>
            <a:r>
              <a:rPr lang="it-IT" b="0"/>
              <a:t>, Osservatorio della Provincia di Cremona</a:t>
            </a: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0230CDFE-0DD7-12D5-046B-3C21486F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9" y="4826897"/>
            <a:ext cx="3850105" cy="273844"/>
          </a:xfr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5DD60DE3-AC68-04FD-FFF2-F8ABEFA2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8400" y="4826897"/>
            <a:ext cx="2133600" cy="273844"/>
          </a:xfrm>
        </p:spPr>
        <p:txBody>
          <a:bodyPr/>
          <a:lstStyle/>
          <a:p>
            <a:r>
              <a:rPr lang="it-IT"/>
              <a:t>19 marzo 2026</a:t>
            </a:r>
          </a:p>
        </p:txBody>
      </p:sp>
    </p:spTree>
    <p:extLst>
      <p:ext uri="{BB962C8B-B14F-4D97-AF65-F5344CB8AC3E}">
        <p14:creationId xmlns:p14="http://schemas.microsoft.com/office/powerpoint/2010/main" val="230958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8FC16-7C55-CA63-67F7-5995916E8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e 15">
            <a:extLst>
              <a:ext uri="{FF2B5EF4-FFF2-40B4-BE49-F238E27FC236}">
                <a16:creationId xmlns:a16="http://schemas.microsoft.com/office/drawing/2014/main" id="{FD336598-7618-FC57-FE08-5C7836A7E4EF}"/>
              </a:ext>
            </a:extLst>
          </p:cNvPr>
          <p:cNvSpPr/>
          <p:nvPr/>
        </p:nvSpPr>
        <p:spPr>
          <a:xfrm>
            <a:off x="6840994" y="3362455"/>
            <a:ext cx="1473810" cy="841047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DF086DD9-5827-22CF-DFAA-893D6BFC6B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825" y="880664"/>
          <a:ext cx="5181812" cy="3766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755274" imgH="6362669" progId="Excel.Sheet.8">
                  <p:embed/>
                </p:oleObj>
              </mc:Choice>
              <mc:Fallback>
                <p:oleObj name="Worksheet" r:id="rId2" imgW="8755274" imgH="6362669" progId="Excel.Sheet.8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DF086DD9-5827-22CF-DFAA-893D6BFC6B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0825" y="880664"/>
                        <a:ext cx="5181812" cy="3766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09A7203-0181-199B-4313-9FE5C8E1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C96204-F31E-5605-ECBF-EC30C0D4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4862"/>
            <a:ext cx="8229600" cy="457201"/>
          </a:xfrm>
        </p:spPr>
        <p:txBody>
          <a:bodyPr>
            <a:normAutofit/>
          </a:bodyPr>
          <a:lstStyle/>
          <a:p>
            <a:r>
              <a:rPr lang="it-IT" sz="2000"/>
              <a:t>… e il suo funzionamento</a:t>
            </a:r>
          </a:p>
        </p:txBody>
      </p:sp>
      <p:pic>
        <p:nvPicPr>
          <p:cNvPr id="7" name="Immagine 6" descr="oml.PNG">
            <a:extLst>
              <a:ext uri="{FF2B5EF4-FFF2-40B4-BE49-F238E27FC236}">
                <a16:creationId xmlns:a16="http://schemas.microsoft.com/office/drawing/2014/main" id="{B7F15065-F005-DB4B-BEDC-A56DA90009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2000" y="4822005"/>
            <a:ext cx="1156502" cy="252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E9AA76-F431-092E-F220-623D5A4CF92C}"/>
              </a:ext>
            </a:extLst>
          </p:cNvPr>
          <p:cNvSpPr txBox="1"/>
          <p:nvPr/>
        </p:nvSpPr>
        <p:spPr>
          <a:xfrm>
            <a:off x="7846842" y="4416905"/>
            <a:ext cx="1133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900">
                <a:latin typeface="+mj-lt"/>
              </a:rPr>
              <a:t>Fonte: SISTAL 2.0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E5D3704-B108-A13B-A16F-9BCC5C11DED8}"/>
              </a:ext>
            </a:extLst>
          </p:cNvPr>
          <p:cNvSpPr txBox="1"/>
          <p:nvPr/>
        </p:nvSpPr>
        <p:spPr>
          <a:xfrm>
            <a:off x="3552967" y="91434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900">
                <a:latin typeface="+mj-lt"/>
              </a:rPr>
              <a:t>Avviamenti al lavoro per tipologia</a:t>
            </a:r>
          </a:p>
          <a:p>
            <a:pPr algn="r"/>
            <a:r>
              <a:rPr lang="it-IT" sz="900">
                <a:latin typeface="+mj-lt"/>
              </a:rPr>
              <a:t>di attività economica.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E8772F58-6D0C-614A-09B2-7BEC54E4F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879323"/>
              </p:ext>
            </p:extLst>
          </p:nvPr>
        </p:nvGraphicFramePr>
        <p:xfrm>
          <a:off x="5643014" y="482449"/>
          <a:ext cx="3334999" cy="191135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74999">
                  <a:extLst>
                    <a:ext uri="{9D8B030D-6E8A-4147-A177-3AD203B41FA5}">
                      <a16:colId xmlns:a16="http://schemas.microsoft.com/office/drawing/2014/main" val="397831377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5970852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39354353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34071112"/>
                    </a:ext>
                  </a:extLst>
                </a:gridCol>
              </a:tblGrid>
              <a:tr h="1188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688525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000" kern="100">
                          <a:effectLst/>
                        </a:rPr>
                        <a:t>Tipo</a:t>
                      </a:r>
                    </a:p>
                    <a:p>
                      <a:pPr algn="ctr">
                        <a:buNone/>
                      </a:pPr>
                      <a:r>
                        <a:rPr lang="it-IT" sz="1000" kern="100">
                          <a:effectLst/>
                        </a:rPr>
                        <a:t>di contributo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000" kern="100">
                          <a:effectLst/>
                        </a:rPr>
                        <a:t>Numero divisioni ATECO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000" kern="100">
                          <a:effectLst/>
                        </a:rPr>
                        <a:t>Avviamenti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559641"/>
                  </a:ext>
                </a:extLst>
              </a:tr>
              <a:tr h="5397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000" kern="100">
                          <a:effectLst/>
                        </a:rPr>
                        <a:t>Valori</a:t>
                      </a:r>
                    </a:p>
                    <a:p>
                      <a:pPr algn="ctr">
                        <a:buNone/>
                      </a:pPr>
                      <a:r>
                        <a:rPr lang="it-IT" sz="1000" kern="100">
                          <a:effectLst/>
                        </a:rPr>
                        <a:t>assoluti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it-IT" sz="1000" kern="100">
                          <a:effectLst/>
                        </a:rPr>
                        <a:t>% sul totale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741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74596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Rilievo regionale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34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3.950.837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84,5%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567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Ruolo locale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15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220.150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5,1%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027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Ruolo puntuale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6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55.585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1,3%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Rilievo marginale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20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99.106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kern="100">
                          <a:effectLst/>
                        </a:rPr>
                        <a:t>1,9%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777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b="1" kern="100">
                          <a:effectLst/>
                        </a:rPr>
                        <a:t>Totale</a:t>
                      </a:r>
                      <a:endParaRPr lang="it-IT" sz="1000" b="1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b="1" kern="100">
                          <a:effectLst/>
                        </a:rPr>
                        <a:t>75</a:t>
                      </a:r>
                      <a:endParaRPr lang="it-IT" sz="1000" b="1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b="1" kern="100">
                          <a:effectLst/>
                        </a:rPr>
                        <a:t>4.325.678</a:t>
                      </a:r>
                      <a:endParaRPr lang="it-IT" sz="1000" b="1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it-IT" sz="1000" b="1" kern="100">
                          <a:effectLst/>
                        </a:rPr>
                        <a:t>100,0%</a:t>
                      </a:r>
                      <a:endParaRPr lang="it-IT" sz="1000" b="1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3220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kern="100">
                          <a:effectLst/>
                        </a:rPr>
                        <a:t> </a:t>
                      </a:r>
                      <a:endParaRPr lang="it-IT" sz="1000" kern="1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791996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32302A-0294-8F32-2F46-394C8191EA93}"/>
              </a:ext>
            </a:extLst>
          </p:cNvPr>
          <p:cNvSpPr txBox="1"/>
          <p:nvPr/>
        </p:nvSpPr>
        <p:spPr>
          <a:xfrm>
            <a:off x="5784500" y="2419916"/>
            <a:ext cx="333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>
                <a:latin typeface="+mj-lt"/>
              </a:rPr>
              <a:t>Settori per tipo di contributo apportato ai flussi occupazionali. </a:t>
            </a:r>
          </a:p>
          <a:p>
            <a:pPr algn="r"/>
            <a:r>
              <a:rPr lang="it-IT" sz="900">
                <a:latin typeface="+mj-lt"/>
              </a:rPr>
              <a:t>Area: Lombardia. Periodo: media anni 2022 – 2024.</a:t>
            </a:r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2BFB5984-C325-1781-13F1-94B9A4250E4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9EA644-E0B4-E22F-4238-E20779FB522E}"/>
              </a:ext>
            </a:extLst>
          </p:cNvPr>
          <p:cNvSpPr txBox="1"/>
          <p:nvPr/>
        </p:nvSpPr>
        <p:spPr>
          <a:xfrm>
            <a:off x="6890739" y="3482547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>
                <a:solidFill>
                  <a:schemeClr val="bg1"/>
                </a:solidFill>
                <a:latin typeface="+mj-lt"/>
              </a:rPr>
              <a:t>Le identità</a:t>
            </a:r>
          </a:p>
          <a:p>
            <a:pPr algn="ctr"/>
            <a:r>
              <a:rPr lang="it-IT">
                <a:solidFill>
                  <a:schemeClr val="bg1"/>
                </a:solidFill>
                <a:latin typeface="+mj-lt"/>
              </a:rPr>
              <a:t>locali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8B48C7E-F333-B7A2-6F3E-A3B7841EB606}"/>
              </a:ext>
            </a:extLst>
          </p:cNvPr>
          <p:cNvCxnSpPr/>
          <p:nvPr/>
        </p:nvCxnSpPr>
        <p:spPr>
          <a:xfrm>
            <a:off x="5044698" y="3239146"/>
            <a:ext cx="1645027" cy="34096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AEB6731-DFDE-1407-F180-0064D8548433}"/>
              </a:ext>
            </a:extLst>
          </p:cNvPr>
          <p:cNvCxnSpPr>
            <a:cxnSpLocks/>
          </p:cNvCxnSpPr>
          <p:nvPr/>
        </p:nvCxnSpPr>
        <p:spPr>
          <a:xfrm>
            <a:off x="7335762" y="2295585"/>
            <a:ext cx="92990" cy="99224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egnaposto data 2">
            <a:extLst>
              <a:ext uri="{FF2B5EF4-FFF2-40B4-BE49-F238E27FC236}">
                <a16:creationId xmlns:a16="http://schemas.microsoft.com/office/drawing/2014/main" id="{722BEAED-483B-5D67-5766-97388B3AE8B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</p:spTree>
    <p:extLst>
      <p:ext uri="{BB962C8B-B14F-4D97-AF65-F5344CB8AC3E}">
        <p14:creationId xmlns:p14="http://schemas.microsoft.com/office/powerpoint/2010/main" val="2112169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51C32-7997-2DE4-6FBB-FBA7B655A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75E1F7A-BDBC-3455-CB91-3A7A88460E6B}"/>
              </a:ext>
            </a:extLst>
          </p:cNvPr>
          <p:cNvSpPr/>
          <p:nvPr/>
        </p:nvSpPr>
        <p:spPr>
          <a:xfrm>
            <a:off x="0" y="1157271"/>
            <a:ext cx="9144000" cy="1566797"/>
          </a:xfrm>
          <a:prstGeom prst="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A1CA808-234E-BC68-93D5-D30FE14B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ABFD51-2A74-6A7F-F5C3-9EA5ECB8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La filiera agro-alimentare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07AD670-C20F-5E8E-724A-CD88183F38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Quadro generale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7D0A9B7-A5DC-014E-003A-E1153310CF30}"/>
              </a:ext>
            </a:extLst>
          </p:cNvPr>
          <p:cNvGrpSpPr/>
          <p:nvPr/>
        </p:nvGrpSpPr>
        <p:grpSpPr>
          <a:xfrm rot="5400000">
            <a:off x="7193389" y="1212798"/>
            <a:ext cx="1380761" cy="1475355"/>
            <a:chOff x="647350" y="2122284"/>
            <a:chExt cx="1512000" cy="1512000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5F74F7D5-A941-CDF7-0CD9-7BDD7F7C300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755350" y="2230284"/>
              <a:ext cx="1296000" cy="129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/>
                <a:t>241.921</a:t>
              </a:r>
            </a:p>
            <a:p>
              <a:pPr algn="ctr"/>
              <a:r>
                <a:rPr lang="it-IT" sz="800"/>
                <a:t>AVVIAMENTI</a:t>
              </a:r>
            </a:p>
            <a:p>
              <a:pPr algn="ctr"/>
              <a:r>
                <a:rPr lang="it-IT" sz="800"/>
                <a:t>(2022-2024)</a:t>
              </a:r>
            </a:p>
            <a:p>
              <a:pPr algn="ctr"/>
              <a:endParaRPr lang="it-IT" sz="800"/>
            </a:p>
            <a:p>
              <a:pPr algn="ctr"/>
              <a:r>
                <a:rPr lang="it-IT" sz="1200" b="1"/>
                <a:t>5,4% </a:t>
              </a:r>
            </a:p>
            <a:p>
              <a:pPr algn="ctr"/>
              <a:r>
                <a:rPr lang="it-IT" sz="800"/>
                <a:t>sul totale economia</a:t>
              </a:r>
            </a:p>
            <a:p>
              <a:pPr algn="ctr"/>
              <a:endParaRPr lang="it-IT" sz="800"/>
            </a:p>
          </p:txBody>
        </p:sp>
        <p:sp>
          <p:nvSpPr>
            <p:cNvPr id="13" name="Arco a tutto sesto 12">
              <a:extLst>
                <a:ext uri="{FF2B5EF4-FFF2-40B4-BE49-F238E27FC236}">
                  <a16:creationId xmlns:a16="http://schemas.microsoft.com/office/drawing/2014/main" id="{0ACF52E3-2694-368F-044E-1573E7040C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350" y="2122284"/>
              <a:ext cx="1512000" cy="1512000"/>
            </a:xfrm>
            <a:prstGeom prst="blockArc">
              <a:avLst>
                <a:gd name="adj1" fmla="val 5433561"/>
                <a:gd name="adj2" fmla="val 32421"/>
                <a:gd name="adj3" fmla="val 140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D04F7FA1-3913-5755-16F7-48C7B1C9FC0E}"/>
              </a:ext>
            </a:extLst>
          </p:cNvPr>
          <p:cNvGrpSpPr/>
          <p:nvPr/>
        </p:nvGrpSpPr>
        <p:grpSpPr>
          <a:xfrm>
            <a:off x="462526" y="1509476"/>
            <a:ext cx="2606724" cy="1131379"/>
            <a:chOff x="462526" y="1260094"/>
            <a:chExt cx="3146246" cy="1380762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2E424D8A-81C1-7013-DA2B-CC9697A6C292}"/>
                </a:ext>
              </a:extLst>
            </p:cNvPr>
            <p:cNvGrpSpPr/>
            <p:nvPr/>
          </p:nvGrpSpPr>
          <p:grpSpPr>
            <a:xfrm>
              <a:off x="462526" y="1260095"/>
              <a:ext cx="1475355" cy="1380761"/>
              <a:chOff x="647350" y="2122284"/>
              <a:chExt cx="1512000" cy="1512000"/>
            </a:xfrm>
          </p:grpSpPr>
          <p:sp>
            <p:nvSpPr>
              <p:cNvPr id="7" name="Ovale 6">
                <a:extLst>
                  <a:ext uri="{FF2B5EF4-FFF2-40B4-BE49-F238E27FC236}">
                    <a16:creationId xmlns:a16="http://schemas.microsoft.com/office/drawing/2014/main" id="{CC97482C-C234-3A68-EE7D-2BC3D33EBF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5351" y="2230284"/>
                <a:ext cx="1296000" cy="1296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100" b="1"/>
                  <a:t>43.500 </a:t>
                </a:r>
              </a:p>
              <a:p>
                <a:pPr algn="ctr"/>
                <a:r>
                  <a:rPr lang="it-IT" sz="700"/>
                  <a:t>CENTRI AZIENDALI</a:t>
                </a:r>
              </a:p>
              <a:p>
                <a:pPr algn="ctr"/>
                <a:endParaRPr lang="it-IT" sz="700"/>
              </a:p>
              <a:p>
                <a:pPr algn="ctr"/>
                <a:r>
                  <a:rPr lang="it-IT" sz="1100" b="1"/>
                  <a:t>244.552</a:t>
                </a:r>
              </a:p>
              <a:p>
                <a:pPr algn="ctr"/>
                <a:r>
                  <a:rPr lang="it-IT" sz="600"/>
                  <a:t>ADDETTI</a:t>
                </a:r>
              </a:p>
              <a:p>
                <a:pPr algn="ctr"/>
                <a:endParaRPr lang="it-IT" sz="700"/>
              </a:p>
            </p:txBody>
          </p:sp>
          <p:sp>
            <p:nvSpPr>
              <p:cNvPr id="9" name="Arco a tutto sesto 8">
                <a:extLst>
                  <a:ext uri="{FF2B5EF4-FFF2-40B4-BE49-F238E27FC236}">
                    <a16:creationId xmlns:a16="http://schemas.microsoft.com/office/drawing/2014/main" id="{8F14F5F9-76DF-85F2-3E23-744FE05B62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7350" y="2122284"/>
                <a:ext cx="1512000" cy="1512000"/>
              </a:xfrm>
              <a:prstGeom prst="blockArc">
                <a:avLst>
                  <a:gd name="adj1" fmla="val 5433561"/>
                  <a:gd name="adj2" fmla="val 32421"/>
                  <a:gd name="adj3" fmla="val 140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27B831BF-169D-3838-5B3F-8E3E3D57FB9E}"/>
                </a:ext>
              </a:extLst>
            </p:cNvPr>
            <p:cNvGrpSpPr/>
            <p:nvPr/>
          </p:nvGrpSpPr>
          <p:grpSpPr>
            <a:xfrm rot="10800000">
              <a:off x="2133417" y="1260094"/>
              <a:ext cx="1475355" cy="1380761"/>
              <a:chOff x="647350" y="2122284"/>
              <a:chExt cx="1512000" cy="1512000"/>
            </a:xfrm>
          </p:grpSpPr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D3305431-0690-668E-9D5D-BE913181704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5350" y="2230284"/>
                <a:ext cx="1296000" cy="1296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100" b="1"/>
                  <a:t>39,7% </a:t>
                </a:r>
              </a:p>
              <a:p>
                <a:pPr algn="ctr"/>
                <a:r>
                  <a:rPr lang="it-IT" sz="700"/>
                  <a:t>SAU</a:t>
                </a:r>
              </a:p>
              <a:p>
                <a:pPr algn="ctr"/>
                <a:endParaRPr lang="it-IT" sz="700"/>
              </a:p>
              <a:p>
                <a:pPr algn="ctr"/>
                <a:r>
                  <a:rPr lang="it-IT" sz="1100"/>
                  <a:t>975.000 </a:t>
                </a:r>
              </a:p>
              <a:p>
                <a:pPr algn="ctr"/>
                <a:r>
                  <a:rPr lang="it-IT" sz="700"/>
                  <a:t>ha</a:t>
                </a:r>
              </a:p>
            </p:txBody>
          </p:sp>
          <p:sp>
            <p:nvSpPr>
              <p:cNvPr id="18" name="Arco a tutto sesto 17">
                <a:extLst>
                  <a:ext uri="{FF2B5EF4-FFF2-40B4-BE49-F238E27FC236}">
                    <a16:creationId xmlns:a16="http://schemas.microsoft.com/office/drawing/2014/main" id="{304798E6-717D-D204-33C4-62592273FA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7350" y="2122284"/>
                <a:ext cx="1512000" cy="1512000"/>
              </a:xfrm>
              <a:prstGeom prst="blockArc">
                <a:avLst>
                  <a:gd name="adj1" fmla="val 10808785"/>
                  <a:gd name="adj2" fmla="val 32421"/>
                  <a:gd name="adj3" fmla="val 140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CFCB9819-7F4F-7CB0-E5EC-C96692A090E0}"/>
              </a:ext>
            </a:extLst>
          </p:cNvPr>
          <p:cNvGrpSpPr/>
          <p:nvPr/>
        </p:nvGrpSpPr>
        <p:grpSpPr>
          <a:xfrm>
            <a:off x="3804310" y="1509476"/>
            <a:ext cx="2644257" cy="1131379"/>
            <a:chOff x="3804310" y="1260094"/>
            <a:chExt cx="3146246" cy="1380762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0DBA5EA1-5825-336A-9E61-1400E9A83415}"/>
                </a:ext>
              </a:extLst>
            </p:cNvPr>
            <p:cNvGrpSpPr/>
            <p:nvPr/>
          </p:nvGrpSpPr>
          <p:grpSpPr>
            <a:xfrm>
              <a:off x="3804310" y="1260095"/>
              <a:ext cx="1475355" cy="1380761"/>
              <a:chOff x="647350" y="2122284"/>
              <a:chExt cx="1512000" cy="1512000"/>
            </a:xfrm>
          </p:grpSpPr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F49C4E63-2353-A35F-71EC-F99DEFD746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5350" y="2230284"/>
                <a:ext cx="1296000" cy="1296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100" b="1"/>
                  <a:t>5.947 </a:t>
                </a:r>
              </a:p>
              <a:p>
                <a:pPr algn="ctr"/>
                <a:r>
                  <a:rPr lang="it-IT" sz="700"/>
                  <a:t>UNITA’ LOCALI</a:t>
                </a:r>
              </a:p>
            </p:txBody>
          </p:sp>
          <p:sp>
            <p:nvSpPr>
              <p:cNvPr id="24" name="Arco a tutto sesto 23">
                <a:extLst>
                  <a:ext uri="{FF2B5EF4-FFF2-40B4-BE49-F238E27FC236}">
                    <a16:creationId xmlns:a16="http://schemas.microsoft.com/office/drawing/2014/main" id="{22633A17-58E9-39CC-D1B1-4EAE70B521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7350" y="2122284"/>
                <a:ext cx="1512000" cy="1512000"/>
              </a:xfrm>
              <a:prstGeom prst="blockArc">
                <a:avLst>
                  <a:gd name="adj1" fmla="val 10808785"/>
                  <a:gd name="adj2" fmla="val 32421"/>
                  <a:gd name="adj3" fmla="val 140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8AEDECB5-D90F-6405-10A0-D28A2210108E}"/>
                </a:ext>
              </a:extLst>
            </p:cNvPr>
            <p:cNvGrpSpPr/>
            <p:nvPr/>
          </p:nvGrpSpPr>
          <p:grpSpPr>
            <a:xfrm rot="10800000">
              <a:off x="5475201" y="1260094"/>
              <a:ext cx="1475355" cy="1380761"/>
              <a:chOff x="647350" y="2122284"/>
              <a:chExt cx="1512000" cy="1512000"/>
            </a:xfrm>
          </p:grpSpPr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B6D1D07B-155B-E7F1-5794-41B8EE9B76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5350" y="2230284"/>
                <a:ext cx="1296000" cy="12960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050" b="1"/>
                  <a:t>72.168</a:t>
                </a:r>
              </a:p>
              <a:p>
                <a:pPr algn="ctr"/>
                <a:r>
                  <a:rPr lang="it-IT" sz="800"/>
                  <a:t>ADDETTI</a:t>
                </a:r>
              </a:p>
              <a:p>
                <a:pPr algn="ctr"/>
                <a:endParaRPr lang="it-IT" sz="800"/>
              </a:p>
              <a:p>
                <a:pPr algn="ctr"/>
                <a:r>
                  <a:rPr lang="it-IT" sz="1050" b="1"/>
                  <a:t>1,9% </a:t>
                </a:r>
              </a:p>
              <a:p>
                <a:pPr algn="ctr"/>
                <a:r>
                  <a:rPr lang="it-IT" sz="800"/>
                  <a:t>sul totale </a:t>
                </a:r>
              </a:p>
              <a:p>
                <a:pPr algn="ctr"/>
                <a:r>
                  <a:rPr lang="it-IT" sz="800"/>
                  <a:t>economia</a:t>
                </a:r>
              </a:p>
              <a:p>
                <a:pPr algn="ctr"/>
                <a:endParaRPr lang="it-IT" sz="800"/>
              </a:p>
            </p:txBody>
          </p:sp>
          <p:sp>
            <p:nvSpPr>
              <p:cNvPr id="28" name="Arco a tutto sesto 27">
                <a:extLst>
                  <a:ext uri="{FF2B5EF4-FFF2-40B4-BE49-F238E27FC236}">
                    <a16:creationId xmlns:a16="http://schemas.microsoft.com/office/drawing/2014/main" id="{A49E3CBD-D0D3-F687-163D-0275A1C3C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7350" y="2122284"/>
                <a:ext cx="1512000" cy="1512000"/>
              </a:xfrm>
              <a:prstGeom prst="blockArc">
                <a:avLst>
                  <a:gd name="adj1" fmla="val 10808785"/>
                  <a:gd name="adj2" fmla="val 32421"/>
                  <a:gd name="adj3" fmla="val 1407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Segnaposto contenuto 9">
            <a:extLst>
              <a:ext uri="{FF2B5EF4-FFF2-40B4-BE49-F238E27FC236}">
                <a16:creationId xmlns:a16="http://schemas.microsoft.com/office/drawing/2014/main" id="{F05B3906-B64E-1A5D-6957-EC26890E443D}"/>
              </a:ext>
            </a:extLst>
          </p:cNvPr>
          <p:cNvSpPr txBox="1">
            <a:spLocks/>
          </p:cNvSpPr>
          <p:nvPr/>
        </p:nvSpPr>
        <p:spPr>
          <a:xfrm>
            <a:off x="272005" y="2806303"/>
            <a:ext cx="4199306" cy="195387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1200"/>
              <a:t>Considerando le </a:t>
            </a:r>
            <a:r>
              <a:rPr lang="it-IT" sz="1200" b="1"/>
              <a:t>attività</a:t>
            </a:r>
            <a:r>
              <a:rPr lang="it-IT" sz="1200"/>
              <a:t> della filiera:  </a:t>
            </a:r>
          </a:p>
          <a:p>
            <a:pPr marL="135255" indent="-135255">
              <a:lnSpc>
                <a:spcPct val="100000"/>
              </a:lnSpc>
            </a:pPr>
            <a:r>
              <a:rPr lang="it-IT" sz="1100" b="1"/>
              <a:t>Attività primarie (produzione):</a:t>
            </a:r>
          </a:p>
          <a:p>
            <a:pPr marL="403225" lvl="1" indent="-136525">
              <a:lnSpc>
                <a:spcPct val="100000"/>
              </a:lnSpc>
            </a:pPr>
            <a:r>
              <a:rPr lang="it-IT" sz="1100" b="1">
                <a:solidFill>
                  <a:schemeClr val="bg2"/>
                </a:solidFill>
              </a:rPr>
              <a:t>A.01 – Coltivazioni agricole</a:t>
            </a:r>
          </a:p>
          <a:p>
            <a:pPr marL="403225" lvl="1" indent="-136525">
              <a:lnSpc>
                <a:spcPct val="100000"/>
              </a:lnSpc>
            </a:pPr>
            <a:r>
              <a:rPr lang="it-IT" sz="1100" b="1"/>
              <a:t>A.02 – Silvicoltura</a:t>
            </a:r>
          </a:p>
          <a:p>
            <a:pPr marL="403225" lvl="1" indent="-136525">
              <a:lnSpc>
                <a:spcPct val="100000"/>
              </a:lnSpc>
            </a:pPr>
            <a:r>
              <a:rPr lang="it-IT" sz="1100" b="1"/>
              <a:t>A.03 – Pesca e acquacoltura</a:t>
            </a:r>
          </a:p>
          <a:p>
            <a:pPr marL="135255" indent="-135255">
              <a:lnSpc>
                <a:spcPct val="100000"/>
              </a:lnSpc>
            </a:pPr>
            <a:r>
              <a:rPr lang="it-IT" sz="1100" b="1"/>
              <a:t>Attività della trasformazione:</a:t>
            </a:r>
          </a:p>
          <a:p>
            <a:pPr marL="403225" lvl="1" indent="-136525">
              <a:lnSpc>
                <a:spcPct val="100000"/>
              </a:lnSpc>
            </a:pPr>
            <a:r>
              <a:rPr lang="it-IT" sz="1100" b="1">
                <a:solidFill>
                  <a:schemeClr val="tx2"/>
                </a:solidFill>
              </a:rPr>
              <a:t>C.10 – Industrie alimentari</a:t>
            </a:r>
          </a:p>
          <a:p>
            <a:pPr marL="403225" lvl="1" indent="-136525">
              <a:lnSpc>
                <a:spcPct val="100000"/>
              </a:lnSpc>
            </a:pPr>
            <a:r>
              <a:rPr lang="it-IT" sz="1100" b="1"/>
              <a:t>C.11 – Industria delle bevande</a:t>
            </a:r>
          </a:p>
          <a:p>
            <a:pPr marL="403225" lvl="1" indent="-136525">
              <a:lnSpc>
                <a:spcPct val="100000"/>
              </a:lnSpc>
            </a:pPr>
            <a:r>
              <a:rPr lang="it-IT" sz="1100" b="1"/>
              <a:t>C.12 – Industria del tabacco</a:t>
            </a:r>
          </a:p>
          <a:p>
            <a:pPr marL="4036695" indent="-179070">
              <a:lnSpc>
                <a:spcPct val="100000"/>
              </a:lnSpc>
            </a:pPr>
            <a:endParaRPr lang="it-IT"/>
          </a:p>
          <a:p>
            <a:pPr marL="0" indent="0">
              <a:lnSpc>
                <a:spcPct val="100000"/>
              </a:lnSpc>
              <a:buNone/>
            </a:pPr>
            <a:endParaRPr lang="it-IT" sz="700"/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8ACFB461-6942-7663-7B25-0CC6B1B2C127}"/>
              </a:ext>
            </a:extLst>
          </p:cNvPr>
          <p:cNvSpPr/>
          <p:nvPr/>
        </p:nvSpPr>
        <p:spPr>
          <a:xfrm>
            <a:off x="4572000" y="3639337"/>
            <a:ext cx="330851" cy="207169"/>
          </a:xfrm>
          <a:prstGeom prst="right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BCAE0DF-C8CD-6E5A-8BEC-778A8BB22360}"/>
              </a:ext>
            </a:extLst>
          </p:cNvPr>
          <p:cNvSpPr txBox="1"/>
          <p:nvPr/>
        </p:nvSpPr>
        <p:spPr>
          <a:xfrm>
            <a:off x="4979361" y="2875298"/>
            <a:ext cx="4333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="1"/>
              <a:t>39</a:t>
            </a:r>
            <a:r>
              <a:rPr lang="it-IT" sz="1600"/>
              <a:t> su </a:t>
            </a:r>
            <a:r>
              <a:rPr lang="it-IT" sz="1600" b="1"/>
              <a:t>64 </a:t>
            </a:r>
            <a:r>
              <a:rPr lang="it-IT" sz="1600"/>
              <a:t>territori mostrano una sovrarappresentazione delle quote di avviamenti nella filiera agro-alimentare rispetto alla media regionale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/>
              <a:t>di cui </a:t>
            </a:r>
            <a:r>
              <a:rPr lang="it-IT" sz="1600" b="1"/>
              <a:t>19 </a:t>
            </a:r>
            <a:r>
              <a:rPr lang="it-IT" sz="1600"/>
              <a:t>sono specializzati in entrambe le attività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600" b="1"/>
              <a:t>25</a:t>
            </a:r>
            <a:r>
              <a:rPr lang="it-IT" sz="1600"/>
              <a:t> sono privi di specializzazione</a:t>
            </a:r>
          </a:p>
        </p:txBody>
      </p:sp>
      <p:sp>
        <p:nvSpPr>
          <p:cNvPr id="15" name="Segnaposto contenuto 9">
            <a:extLst>
              <a:ext uri="{FF2B5EF4-FFF2-40B4-BE49-F238E27FC236}">
                <a16:creationId xmlns:a16="http://schemas.microsoft.com/office/drawing/2014/main" id="{0DFC1F70-3ADC-CF26-494F-E97331F2E543}"/>
              </a:ext>
            </a:extLst>
          </p:cNvPr>
          <p:cNvSpPr txBox="1">
            <a:spLocks/>
          </p:cNvSpPr>
          <p:nvPr/>
        </p:nvSpPr>
        <p:spPr>
          <a:xfrm>
            <a:off x="717568" y="1163230"/>
            <a:ext cx="2104593" cy="3849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1800" b="1">
                <a:solidFill>
                  <a:schemeClr val="accent4"/>
                </a:solidFill>
              </a:rPr>
              <a:t>Produzione</a:t>
            </a:r>
          </a:p>
          <a:p>
            <a:pPr marL="0" indent="0" algn="just">
              <a:buNone/>
            </a:pPr>
            <a:endParaRPr lang="it-IT" sz="1800"/>
          </a:p>
        </p:txBody>
      </p:sp>
      <p:sp>
        <p:nvSpPr>
          <p:cNvPr id="21" name="Segnaposto data 2">
            <a:extLst>
              <a:ext uri="{FF2B5EF4-FFF2-40B4-BE49-F238E27FC236}">
                <a16:creationId xmlns:a16="http://schemas.microsoft.com/office/drawing/2014/main" id="{78B1F879-AD0D-1D9D-C880-D7B2C290854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27" name="Segnaposto piè di pagina 3">
            <a:extLst>
              <a:ext uri="{FF2B5EF4-FFF2-40B4-BE49-F238E27FC236}">
                <a16:creationId xmlns:a16="http://schemas.microsoft.com/office/drawing/2014/main" id="{699496BC-A435-4A40-7F6A-FF95074714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368842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B36276EE-155A-D83E-72DE-59D018CE359A}"/>
              </a:ext>
            </a:extLst>
          </p:cNvPr>
          <p:cNvSpPr/>
          <p:nvPr/>
        </p:nvSpPr>
        <p:spPr>
          <a:xfrm rot="2429685">
            <a:off x="3638497" y="3327426"/>
            <a:ext cx="330851" cy="207169"/>
          </a:xfrm>
          <a:prstGeom prst="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a destra 31">
            <a:extLst>
              <a:ext uri="{FF2B5EF4-FFF2-40B4-BE49-F238E27FC236}">
                <a16:creationId xmlns:a16="http://schemas.microsoft.com/office/drawing/2014/main" id="{C7034369-46B5-E6E4-EE41-3FC3478F44E5}"/>
              </a:ext>
            </a:extLst>
          </p:cNvPr>
          <p:cNvSpPr/>
          <p:nvPr/>
        </p:nvSpPr>
        <p:spPr>
          <a:xfrm rot="19070811">
            <a:off x="3595279" y="3937214"/>
            <a:ext cx="330851" cy="207169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C7DFED81-7F3F-315E-CD4C-548C9A1825F0}"/>
              </a:ext>
            </a:extLst>
          </p:cNvPr>
          <p:cNvSpPr/>
          <p:nvPr/>
        </p:nvSpPr>
        <p:spPr>
          <a:xfrm>
            <a:off x="4172318" y="3639337"/>
            <a:ext cx="238539" cy="205506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Segnaposto contenuto 9">
            <a:extLst>
              <a:ext uri="{FF2B5EF4-FFF2-40B4-BE49-F238E27FC236}">
                <a16:creationId xmlns:a16="http://schemas.microsoft.com/office/drawing/2014/main" id="{5CAA1225-7C95-7152-0AD3-42E591993D23}"/>
              </a:ext>
            </a:extLst>
          </p:cNvPr>
          <p:cNvSpPr txBox="1">
            <a:spLocks/>
          </p:cNvSpPr>
          <p:nvPr/>
        </p:nvSpPr>
        <p:spPr>
          <a:xfrm>
            <a:off x="4096368" y="1139172"/>
            <a:ext cx="2104593" cy="3849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it-IT" sz="1800" b="1">
                <a:solidFill>
                  <a:schemeClr val="accent4"/>
                </a:solidFill>
              </a:rPr>
              <a:t>Trasformazione</a:t>
            </a:r>
          </a:p>
          <a:p>
            <a:pPr marL="0" indent="0" algn="just">
              <a:buNone/>
            </a:pPr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479617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8154A-EF55-0C5F-0BC8-F3C422CF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5072345-E76F-14A0-8A60-237C951E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4971BA3D-A8B8-ADBC-5A9A-5CCFA60739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B6EF73FE-F893-D275-BC8E-EC6D6DBB45D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52305AA-05D1-E72A-043F-8ABB1FFEB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239"/>
            <a:ext cx="8229600" cy="815789"/>
          </a:xfrm>
        </p:spPr>
        <p:txBody>
          <a:bodyPr>
            <a:normAutofit/>
          </a:bodyPr>
          <a:lstStyle/>
          <a:p>
            <a:r>
              <a:rPr lang="it-IT" sz="2000"/>
              <a:t>Il contributo della domanda di lavoro nella filiera agro-alimentare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8D1124BE-C47B-6522-5D32-6CF5EEA0B8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4883150" cy="398463"/>
          </a:xfrm>
        </p:spPr>
        <p:txBody>
          <a:bodyPr/>
          <a:lstStyle/>
          <a:p>
            <a:r>
              <a:rPr lang="it-IT"/>
              <a:t>La durata dei contratti nelle divisioni individuate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E475F82E-751E-5863-F2AC-608123E1FC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" y="1430198"/>
            <a:ext cx="3988468" cy="29989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1800" b="1" u="sng">
                <a:solidFill>
                  <a:schemeClr val="accent4"/>
                </a:solidFill>
              </a:rPr>
              <a:t>Coltivazioni e zootecnia (A.01)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it-IT" sz="1800"/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800"/>
              <a:t>Il tempo determinato è al 93,2%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it-IT" sz="1800"/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800"/>
              <a:t>E’ una caratteristica strutturale: la stagionalità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it-IT" sz="1800"/>
          </a:p>
        </p:txBody>
      </p:sp>
      <p:sp>
        <p:nvSpPr>
          <p:cNvPr id="14" name="Segnaposto contenuto 9">
            <a:extLst>
              <a:ext uri="{FF2B5EF4-FFF2-40B4-BE49-F238E27FC236}">
                <a16:creationId xmlns:a16="http://schemas.microsoft.com/office/drawing/2014/main" id="{0B424799-EF43-BACE-7B9F-7B495B126647}"/>
              </a:ext>
            </a:extLst>
          </p:cNvPr>
          <p:cNvSpPr txBox="1">
            <a:spLocks/>
          </p:cNvSpPr>
          <p:nvPr/>
        </p:nvSpPr>
        <p:spPr>
          <a:xfrm>
            <a:off x="4760495" y="1430643"/>
            <a:ext cx="3988468" cy="2998922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it-IT" sz="1800" b="1" u="sng">
                <a:solidFill>
                  <a:schemeClr val="accent4"/>
                </a:solidFill>
              </a:rPr>
              <a:t>Industrie alimentari (C.10)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it-IT" sz="1800"/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800"/>
              <a:t>Il tempo indeterminato utilizzato di più (15,1%)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800"/>
              <a:t>Spicca il forte utilizzo della somministrazione (46,6%)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800"/>
              <a:t>Somministrazione come strumento di flessibilità produttiva</a:t>
            </a:r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501C1B30-AE7F-45CF-20CB-67EDF8DBEF87}"/>
              </a:ext>
            </a:extLst>
          </p:cNvPr>
          <p:cNvCxnSpPr>
            <a:cxnSpLocks/>
          </p:cNvCxnSpPr>
          <p:nvPr/>
        </p:nvCxnSpPr>
        <p:spPr>
          <a:xfrm>
            <a:off x="4572000" y="1479884"/>
            <a:ext cx="0" cy="2784286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538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8154A-EF55-0C5F-0BC8-F3C422CF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5072345-E76F-14A0-8A60-237C951E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4971BA3D-A8B8-ADBC-5A9A-5CCFA60739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B6EF73FE-F893-D275-BC8E-EC6D6DBB45D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4A2E649E-9E8E-118D-2CD3-4C21AA677E93}"/>
              </a:ext>
            </a:extLst>
          </p:cNvPr>
          <p:cNvCxnSpPr>
            <a:cxnSpLocks/>
          </p:cNvCxnSpPr>
          <p:nvPr/>
        </p:nvCxnSpPr>
        <p:spPr>
          <a:xfrm>
            <a:off x="4572000" y="1479884"/>
            <a:ext cx="0" cy="2784286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Immagine 3" descr="Immagine che contiene testo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040E9667-45C7-C67C-1EFD-42E17C20D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b="10222"/>
          <a:stretch>
            <a:fillRect/>
          </a:stretch>
        </p:blipFill>
        <p:spPr>
          <a:xfrm>
            <a:off x="275138" y="1321470"/>
            <a:ext cx="4075628" cy="3205284"/>
          </a:xfrm>
          <a:prstGeom prst="rect">
            <a:avLst/>
          </a:prstGeom>
        </p:spPr>
      </p:pic>
      <p:pic>
        <p:nvPicPr>
          <p:cNvPr id="6" name="Immagine 5" descr="Immagine che contiene mapp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07F2BCDD-13E6-B346-A787-87B85D2D3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 b="10893"/>
          <a:stretch>
            <a:fillRect/>
          </a:stretch>
        </p:blipFill>
        <p:spPr>
          <a:xfrm>
            <a:off x="4851974" y="1314665"/>
            <a:ext cx="4010084" cy="3203999"/>
          </a:xfrm>
          <a:prstGeom prst="rect">
            <a:avLst/>
          </a:prstGeom>
          <a:noFill/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52305AA-05D1-E72A-043F-8ABB1FFEB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43"/>
            <a:ext cx="8229600" cy="815789"/>
          </a:xfrm>
        </p:spPr>
        <p:txBody>
          <a:bodyPr>
            <a:normAutofit/>
          </a:bodyPr>
          <a:lstStyle/>
          <a:p>
            <a:r>
              <a:rPr lang="it-IT" sz="2000"/>
              <a:t>La geografia della domanda di lavoro nella filiera agro-alimentare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8D1124BE-C47B-6522-5D32-6CF5EEA0B8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4883150" cy="398463"/>
          </a:xfrm>
        </p:spPr>
        <p:txBody>
          <a:bodyPr/>
          <a:lstStyle/>
          <a:p>
            <a:r>
              <a:rPr lang="it-IT"/>
              <a:t>Aree a forte specializzazione | Casalmaggiore - Ostiglia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13F8BB0-AEB3-ABBC-9A65-F7421D120FF4}"/>
              </a:ext>
            </a:extLst>
          </p:cNvPr>
          <p:cNvGrpSpPr/>
          <p:nvPr/>
        </p:nvGrpSpPr>
        <p:grpSpPr>
          <a:xfrm>
            <a:off x="1581614" y="3820433"/>
            <a:ext cx="2632485" cy="722454"/>
            <a:chOff x="1615632" y="3759200"/>
            <a:chExt cx="2632485" cy="722454"/>
          </a:xfrm>
        </p:grpSpPr>
        <p:sp>
          <p:nvSpPr>
            <p:cNvPr id="7" name="Freccia a destra 6">
              <a:extLst>
                <a:ext uri="{FF2B5EF4-FFF2-40B4-BE49-F238E27FC236}">
                  <a16:creationId xmlns:a16="http://schemas.microsoft.com/office/drawing/2014/main" id="{87E584DC-5AF3-7AA0-5FD2-C829E6D24A09}"/>
                </a:ext>
              </a:extLst>
            </p:cNvPr>
            <p:cNvSpPr/>
            <p:nvPr/>
          </p:nvSpPr>
          <p:spPr>
            <a:xfrm rot="16200000">
              <a:off x="2324268" y="3873332"/>
              <a:ext cx="480060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54937057-7368-E9FE-1DF7-F29BE0F1D048}"/>
                </a:ext>
              </a:extLst>
            </p:cNvPr>
            <p:cNvSpPr/>
            <p:nvPr/>
          </p:nvSpPr>
          <p:spPr>
            <a:xfrm rot="16200000">
              <a:off x="3255197" y="3933337"/>
              <a:ext cx="398418" cy="217778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27198CA-EFB7-935C-7576-68D01A09502F}"/>
                </a:ext>
              </a:extLst>
            </p:cNvPr>
            <p:cNvSpPr txBox="1"/>
            <p:nvPr/>
          </p:nvSpPr>
          <p:spPr>
            <a:xfrm>
              <a:off x="1615632" y="4220044"/>
              <a:ext cx="14792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solidFill>
                    <a:schemeClr val="bg2"/>
                  </a:solidFill>
                  <a:latin typeface="+mj-lt"/>
                </a:rPr>
                <a:t>Casalmaggiore (CR)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19A1EF3-5A1F-372B-20A6-E58C8FCC073A}"/>
                </a:ext>
              </a:extLst>
            </p:cNvPr>
            <p:cNvSpPr txBox="1"/>
            <p:nvPr/>
          </p:nvSpPr>
          <p:spPr>
            <a:xfrm>
              <a:off x="3214320" y="4201307"/>
              <a:ext cx="10337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solidFill>
                    <a:schemeClr val="bg2"/>
                  </a:solidFill>
                  <a:latin typeface="+mj-lt"/>
                </a:rPr>
                <a:t>Ostiglia (MN)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A30D057-5CEA-2C28-D9E5-B674D28D643D}"/>
              </a:ext>
            </a:extLst>
          </p:cNvPr>
          <p:cNvGrpSpPr/>
          <p:nvPr/>
        </p:nvGrpSpPr>
        <p:grpSpPr>
          <a:xfrm>
            <a:off x="6135026" y="3872675"/>
            <a:ext cx="2620054" cy="640472"/>
            <a:chOff x="1624953" y="3759200"/>
            <a:chExt cx="2620054" cy="640472"/>
          </a:xfrm>
        </p:grpSpPr>
        <p:sp>
          <p:nvSpPr>
            <p:cNvPr id="17" name="Freccia a destra 16">
              <a:extLst>
                <a:ext uri="{FF2B5EF4-FFF2-40B4-BE49-F238E27FC236}">
                  <a16:creationId xmlns:a16="http://schemas.microsoft.com/office/drawing/2014/main" id="{7B2D262F-A535-DA14-E40C-CF520F9D3999}"/>
                </a:ext>
              </a:extLst>
            </p:cNvPr>
            <p:cNvSpPr/>
            <p:nvPr/>
          </p:nvSpPr>
          <p:spPr>
            <a:xfrm rot="16200000">
              <a:off x="2397471" y="3800130"/>
              <a:ext cx="333656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ccia a destra 17">
              <a:extLst>
                <a:ext uri="{FF2B5EF4-FFF2-40B4-BE49-F238E27FC236}">
                  <a16:creationId xmlns:a16="http://schemas.microsoft.com/office/drawing/2014/main" id="{4C81F914-8AB1-BAF3-60BA-52396622E8D0}"/>
                </a:ext>
              </a:extLst>
            </p:cNvPr>
            <p:cNvSpPr/>
            <p:nvPr/>
          </p:nvSpPr>
          <p:spPr>
            <a:xfrm rot="16200000">
              <a:off x="3304587" y="3883948"/>
              <a:ext cx="333656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9AC3202-5020-D2F4-1577-E75B90D60D81}"/>
                </a:ext>
              </a:extLst>
            </p:cNvPr>
            <p:cNvSpPr txBox="1"/>
            <p:nvPr/>
          </p:nvSpPr>
          <p:spPr>
            <a:xfrm>
              <a:off x="1624953" y="4072880"/>
              <a:ext cx="14792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solidFill>
                    <a:schemeClr val="bg2"/>
                  </a:solidFill>
                  <a:latin typeface="+mj-lt"/>
                </a:rPr>
                <a:t>Casalmaggiore (CR)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6D0DBAB-4F2F-BE57-44B7-527DE207FF2C}"/>
                </a:ext>
              </a:extLst>
            </p:cNvPr>
            <p:cNvSpPr txBox="1"/>
            <p:nvPr/>
          </p:nvSpPr>
          <p:spPr>
            <a:xfrm>
              <a:off x="3211210" y="4138062"/>
              <a:ext cx="10337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solidFill>
                    <a:schemeClr val="bg2"/>
                  </a:solidFill>
                  <a:latin typeface="+mj-lt"/>
                </a:rPr>
                <a:t>Ostiglia (MN)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251ABBF-F310-E52E-3391-55F60FEB8D56}"/>
              </a:ext>
            </a:extLst>
          </p:cNvPr>
          <p:cNvSpPr txBox="1"/>
          <p:nvPr/>
        </p:nvSpPr>
        <p:spPr>
          <a:xfrm>
            <a:off x="2287662" y="1100456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u="sng">
                <a:solidFill>
                  <a:schemeClr val="accent4"/>
                </a:solidFill>
                <a:latin typeface="+mj-lt"/>
              </a:rPr>
              <a:t>Coltivazioni e zootecnia (A.01)</a:t>
            </a:r>
          </a:p>
          <a:p>
            <a:pPr algn="ctr"/>
            <a:r>
              <a:rPr lang="it-IT" sz="1200" b="1">
                <a:solidFill>
                  <a:schemeClr val="accent4"/>
                </a:solidFill>
                <a:latin typeface="+mj-lt"/>
              </a:rPr>
              <a:t>93% </a:t>
            </a:r>
          </a:p>
          <a:p>
            <a:pPr algn="ctr"/>
            <a:r>
              <a:rPr lang="it-IT" sz="1200">
                <a:solidFill>
                  <a:schemeClr val="accent4"/>
                </a:solidFill>
                <a:latin typeface="+mj-lt"/>
              </a:rPr>
              <a:t>tempo determinato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37141D4-4FFD-0D0D-EBB5-565D6BFD9373}"/>
              </a:ext>
            </a:extLst>
          </p:cNvPr>
          <p:cNvSpPr txBox="1"/>
          <p:nvPr/>
        </p:nvSpPr>
        <p:spPr>
          <a:xfrm>
            <a:off x="6900275" y="1100456"/>
            <a:ext cx="2074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u="sng">
                <a:solidFill>
                  <a:schemeClr val="accent4"/>
                </a:solidFill>
                <a:latin typeface="+mj-lt"/>
              </a:rPr>
              <a:t>Industrie alimentari (C.10)</a:t>
            </a:r>
          </a:p>
          <a:p>
            <a:pPr algn="ctr"/>
            <a:r>
              <a:rPr lang="it-IT" sz="1200" b="1">
                <a:solidFill>
                  <a:schemeClr val="accent4"/>
                </a:solidFill>
                <a:latin typeface="+mj-lt"/>
              </a:rPr>
              <a:t>46%</a:t>
            </a:r>
          </a:p>
          <a:p>
            <a:pPr algn="ctr"/>
            <a:r>
              <a:rPr lang="it-IT" sz="1200">
                <a:solidFill>
                  <a:schemeClr val="accent4"/>
                </a:solidFill>
                <a:latin typeface="+mj-lt"/>
              </a:rPr>
              <a:t>somministrazione</a:t>
            </a:r>
          </a:p>
          <a:p>
            <a:pPr algn="ctr"/>
            <a:endParaRPr lang="it-IT" sz="1200" u="sng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9697F1F-943E-4822-71C0-A32FFF7C7831}"/>
              </a:ext>
            </a:extLst>
          </p:cNvPr>
          <p:cNvSpPr txBox="1"/>
          <p:nvPr/>
        </p:nvSpPr>
        <p:spPr>
          <a:xfrm>
            <a:off x="987607" y="4514134"/>
            <a:ext cx="7756529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900">
                <a:latin typeface="+mj-lt"/>
              </a:rPr>
              <a:t>Avviamenti filiera agro-alimentare (% su tot. economia). Aree a forte specializzazione. Periodo: anni 2022-2024. </a:t>
            </a:r>
            <a:r>
              <a:rPr lang="it-IT" sz="900"/>
              <a:t>Fonte: SISTAL 2.0.</a:t>
            </a:r>
            <a:endParaRPr lang="it-IT" sz="90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769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142BA-4171-63E5-65F8-7DAFAA6B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14D75CF-4E9F-1B4C-B672-536E4150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7458C867-34EF-5AF3-5E30-51CE05B08F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C1CED62A-C637-CD2D-0C63-C7129D8D132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pic>
        <p:nvPicPr>
          <p:cNvPr id="4" name="Immagine 3" descr="Immagine che contiene testo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9FF151B1-B796-C4D0-2657-74EFC41FE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b="10222"/>
          <a:stretch>
            <a:fillRect/>
          </a:stretch>
        </p:blipFill>
        <p:spPr>
          <a:xfrm>
            <a:off x="281942" y="1314666"/>
            <a:ext cx="4068823" cy="3218891"/>
          </a:xfrm>
          <a:prstGeom prst="rect">
            <a:avLst/>
          </a:prstGeom>
        </p:spPr>
      </p:pic>
      <p:pic>
        <p:nvPicPr>
          <p:cNvPr id="6" name="Immagine 5" descr="Immagine che contiene mapp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CC2E5026-E45A-D3E0-AF28-E46191226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 b="10893"/>
          <a:stretch>
            <a:fillRect/>
          </a:stretch>
        </p:blipFill>
        <p:spPr>
          <a:xfrm>
            <a:off x="4851974" y="1314665"/>
            <a:ext cx="4010084" cy="3203999"/>
          </a:xfrm>
          <a:prstGeom prst="rect">
            <a:avLst/>
          </a:prstGeom>
          <a:noFill/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00CFC7F-D02E-0416-8767-B3E09405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43"/>
            <a:ext cx="8229600" cy="815789"/>
          </a:xfrm>
        </p:spPr>
        <p:txBody>
          <a:bodyPr>
            <a:normAutofit/>
          </a:bodyPr>
          <a:lstStyle/>
          <a:p>
            <a:r>
              <a:rPr lang="it-IT" sz="2000"/>
              <a:t>La geografia della domanda di lavoro nella filiera agro-alimentare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04AEE9A0-00F4-1E20-5B4C-BDF920B605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4883150" cy="398463"/>
          </a:xfrm>
        </p:spPr>
        <p:txBody>
          <a:bodyPr/>
          <a:lstStyle/>
          <a:p>
            <a:r>
              <a:rPr lang="it-IT"/>
              <a:t>Aree a forte specializzazione | Pavia - Lecco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78B2055-B030-D8C2-4C14-4C401F5B1185}"/>
              </a:ext>
            </a:extLst>
          </p:cNvPr>
          <p:cNvGrpSpPr/>
          <p:nvPr/>
        </p:nvGrpSpPr>
        <p:grpSpPr>
          <a:xfrm>
            <a:off x="680819" y="1743285"/>
            <a:ext cx="1537580" cy="2494617"/>
            <a:chOff x="967475" y="1292819"/>
            <a:chExt cx="1537580" cy="2494617"/>
          </a:xfrm>
        </p:grpSpPr>
        <p:sp>
          <p:nvSpPr>
            <p:cNvPr id="7" name="Freccia a destra 6">
              <a:extLst>
                <a:ext uri="{FF2B5EF4-FFF2-40B4-BE49-F238E27FC236}">
                  <a16:creationId xmlns:a16="http://schemas.microsoft.com/office/drawing/2014/main" id="{87569A0B-EEFA-E157-0DC6-47282E2BDEDF}"/>
                </a:ext>
              </a:extLst>
            </p:cNvPr>
            <p:cNvSpPr/>
            <p:nvPr/>
          </p:nvSpPr>
          <p:spPr>
            <a:xfrm rot="13356527">
              <a:off x="1523916" y="3247491"/>
              <a:ext cx="480060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B6C584D0-4C44-2E17-15B9-2D6DF73626A2}"/>
                </a:ext>
              </a:extLst>
            </p:cNvPr>
            <p:cNvSpPr/>
            <p:nvPr/>
          </p:nvSpPr>
          <p:spPr>
            <a:xfrm rot="2161145">
              <a:off x="1295487" y="1578442"/>
              <a:ext cx="480060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790FF41-DEE7-6232-97F9-9C9E54CE4BB7}"/>
                </a:ext>
              </a:extLst>
            </p:cNvPr>
            <p:cNvSpPr txBox="1"/>
            <p:nvPr/>
          </p:nvSpPr>
          <p:spPr>
            <a:xfrm>
              <a:off x="1779888" y="3525826"/>
              <a:ext cx="7251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>
                  <a:solidFill>
                    <a:schemeClr val="bg2"/>
                  </a:solidFill>
                  <a:latin typeface="+mj-lt"/>
                </a:rPr>
                <a:t>Pavia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86EE09D-EF1B-8212-B72A-EF6926660354}"/>
                </a:ext>
              </a:extLst>
            </p:cNvPr>
            <p:cNvSpPr txBox="1"/>
            <p:nvPr/>
          </p:nvSpPr>
          <p:spPr>
            <a:xfrm>
              <a:off x="967475" y="1292819"/>
              <a:ext cx="9621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solidFill>
                    <a:schemeClr val="bg2"/>
                  </a:solidFill>
                  <a:latin typeface="+mj-lt"/>
                </a:rPr>
                <a:t>Lecco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5C845D27-B61B-8C7E-BF7C-DC35D9EA6B90}"/>
              </a:ext>
            </a:extLst>
          </p:cNvPr>
          <p:cNvGrpSpPr/>
          <p:nvPr/>
        </p:nvGrpSpPr>
        <p:grpSpPr>
          <a:xfrm>
            <a:off x="5259615" y="1807357"/>
            <a:ext cx="1537580" cy="2494617"/>
            <a:chOff x="967475" y="1292819"/>
            <a:chExt cx="1537580" cy="2494617"/>
          </a:xfrm>
        </p:grpSpPr>
        <p:sp>
          <p:nvSpPr>
            <p:cNvPr id="29" name="Freccia a destra 28">
              <a:extLst>
                <a:ext uri="{FF2B5EF4-FFF2-40B4-BE49-F238E27FC236}">
                  <a16:creationId xmlns:a16="http://schemas.microsoft.com/office/drawing/2014/main" id="{23A1899E-D6AD-E8B5-2F5A-77B06F99BF47}"/>
                </a:ext>
              </a:extLst>
            </p:cNvPr>
            <p:cNvSpPr/>
            <p:nvPr/>
          </p:nvSpPr>
          <p:spPr>
            <a:xfrm rot="13356527">
              <a:off x="1523916" y="3247491"/>
              <a:ext cx="480060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Freccia a destra 29">
              <a:extLst>
                <a:ext uri="{FF2B5EF4-FFF2-40B4-BE49-F238E27FC236}">
                  <a16:creationId xmlns:a16="http://schemas.microsoft.com/office/drawing/2014/main" id="{3714BC4B-E2B9-9B19-251E-0B9E32C99313}"/>
                </a:ext>
              </a:extLst>
            </p:cNvPr>
            <p:cNvSpPr/>
            <p:nvPr/>
          </p:nvSpPr>
          <p:spPr>
            <a:xfrm rot="2161145">
              <a:off x="1295487" y="1578442"/>
              <a:ext cx="480060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4D231345-2A54-E645-D43C-C7152CC7C849}"/>
                </a:ext>
              </a:extLst>
            </p:cNvPr>
            <p:cNvSpPr txBox="1"/>
            <p:nvPr/>
          </p:nvSpPr>
          <p:spPr>
            <a:xfrm>
              <a:off x="1779888" y="3525826"/>
              <a:ext cx="7251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>
                  <a:solidFill>
                    <a:schemeClr val="bg2"/>
                  </a:solidFill>
                  <a:latin typeface="+mj-lt"/>
                </a:rPr>
                <a:t>Pavia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2531849-B050-9D15-165A-7742F2AA5661}"/>
                </a:ext>
              </a:extLst>
            </p:cNvPr>
            <p:cNvSpPr txBox="1"/>
            <p:nvPr/>
          </p:nvSpPr>
          <p:spPr>
            <a:xfrm>
              <a:off x="967475" y="1292819"/>
              <a:ext cx="9621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solidFill>
                    <a:schemeClr val="bg2"/>
                  </a:solidFill>
                  <a:latin typeface="+mj-lt"/>
                </a:rPr>
                <a:t>Lecco</a:t>
              </a:r>
            </a:p>
          </p:txBody>
        </p:sp>
      </p:grp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3A8EA376-F819-09B3-4CBC-AAA649CD4FAF}"/>
              </a:ext>
            </a:extLst>
          </p:cNvPr>
          <p:cNvCxnSpPr>
            <a:cxnSpLocks/>
          </p:cNvCxnSpPr>
          <p:nvPr/>
        </p:nvCxnSpPr>
        <p:spPr>
          <a:xfrm>
            <a:off x="4572000" y="1479884"/>
            <a:ext cx="0" cy="2784286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2656DC1-45AD-E7BD-442B-8B08E79B3B7D}"/>
              </a:ext>
            </a:extLst>
          </p:cNvPr>
          <p:cNvSpPr txBox="1"/>
          <p:nvPr/>
        </p:nvSpPr>
        <p:spPr>
          <a:xfrm>
            <a:off x="987607" y="4514134"/>
            <a:ext cx="7756529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900">
                <a:latin typeface="+mj-lt"/>
              </a:rPr>
              <a:t>Avviamenti filiera agro-alimentare (% su tot. economia). Aree a forte specializzazione. Periodo: anni 2022-2024. </a:t>
            </a:r>
            <a:r>
              <a:rPr lang="it-IT" sz="900"/>
              <a:t>Fonte: SISTAL 2.0.</a:t>
            </a:r>
            <a:endParaRPr lang="it-IT" sz="900">
              <a:latin typeface="+mj-lt"/>
              <a:cs typeface="Arial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CFD0F5F-B2D5-6A4B-29EF-332EF6AB6FCE}"/>
              </a:ext>
            </a:extLst>
          </p:cNvPr>
          <p:cNvSpPr txBox="1"/>
          <p:nvPr/>
        </p:nvSpPr>
        <p:spPr>
          <a:xfrm>
            <a:off x="2287662" y="1100456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u="sng">
                <a:solidFill>
                  <a:schemeClr val="accent4"/>
                </a:solidFill>
                <a:latin typeface="+mj-lt"/>
              </a:rPr>
              <a:t>Coltivazioni e zootecnia (A.01)</a:t>
            </a:r>
          </a:p>
          <a:p>
            <a:pPr algn="ctr"/>
            <a:r>
              <a:rPr lang="it-IT" sz="1200" b="1">
                <a:solidFill>
                  <a:schemeClr val="accent4"/>
                </a:solidFill>
                <a:latin typeface="+mj-lt"/>
              </a:rPr>
              <a:t>93% </a:t>
            </a:r>
          </a:p>
          <a:p>
            <a:pPr algn="ctr"/>
            <a:r>
              <a:rPr lang="it-IT" sz="1200">
                <a:solidFill>
                  <a:schemeClr val="accent4"/>
                </a:solidFill>
                <a:latin typeface="+mj-lt"/>
              </a:rPr>
              <a:t>tempo determinato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C82AC56-6620-8686-1E0B-A4C399B7267A}"/>
              </a:ext>
            </a:extLst>
          </p:cNvPr>
          <p:cNvSpPr txBox="1"/>
          <p:nvPr/>
        </p:nvSpPr>
        <p:spPr>
          <a:xfrm>
            <a:off x="6900275" y="1100456"/>
            <a:ext cx="2074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u="sng">
                <a:solidFill>
                  <a:schemeClr val="accent4"/>
                </a:solidFill>
                <a:latin typeface="+mj-lt"/>
              </a:rPr>
              <a:t>Industrie alimentari (C.10)</a:t>
            </a:r>
          </a:p>
          <a:p>
            <a:pPr algn="ctr"/>
            <a:r>
              <a:rPr lang="it-IT" sz="1200" b="1">
                <a:solidFill>
                  <a:schemeClr val="accent4"/>
                </a:solidFill>
                <a:latin typeface="+mj-lt"/>
              </a:rPr>
              <a:t>46%</a:t>
            </a:r>
          </a:p>
          <a:p>
            <a:pPr algn="ctr"/>
            <a:r>
              <a:rPr lang="it-IT" sz="1200">
                <a:solidFill>
                  <a:schemeClr val="accent4"/>
                </a:solidFill>
                <a:latin typeface="+mj-lt"/>
              </a:rPr>
              <a:t>somministrazione</a:t>
            </a:r>
          </a:p>
          <a:p>
            <a:pPr algn="ctr"/>
            <a:endParaRPr lang="it-IT" sz="1200" u="sng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3324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4F988-ADC5-2EAF-D409-678EB6E1D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5E104F8-B9ED-393B-AC01-7BC7874B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21A86AD5-AB69-B5EE-FEF0-69B3BE746D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626E1EF3-B8AD-82F4-CCF5-75392FDA800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pic>
        <p:nvPicPr>
          <p:cNvPr id="4" name="Immagine 3" descr="Immagine che contiene testo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FEE2A17A-5DFF-273E-B070-B318A213D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b="10222"/>
          <a:stretch>
            <a:fillRect/>
          </a:stretch>
        </p:blipFill>
        <p:spPr>
          <a:xfrm>
            <a:off x="281942" y="1321469"/>
            <a:ext cx="4068823" cy="3218891"/>
          </a:xfrm>
          <a:prstGeom prst="rect">
            <a:avLst/>
          </a:prstGeom>
        </p:spPr>
      </p:pic>
      <p:pic>
        <p:nvPicPr>
          <p:cNvPr id="6" name="Immagine 5" descr="Immagine che contiene mappa,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F345D76B-6543-480B-339C-C2B39CF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 b="10893"/>
          <a:stretch>
            <a:fillRect/>
          </a:stretch>
        </p:blipFill>
        <p:spPr>
          <a:xfrm>
            <a:off x="4851974" y="1314665"/>
            <a:ext cx="4010084" cy="3203999"/>
          </a:xfrm>
          <a:prstGeom prst="rect">
            <a:avLst/>
          </a:prstGeom>
          <a:noFill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6DA628-083F-0A3D-39ED-E1BAA8EC5FE9}"/>
              </a:ext>
            </a:extLst>
          </p:cNvPr>
          <p:cNvSpPr txBox="1"/>
          <p:nvPr/>
        </p:nvSpPr>
        <p:spPr>
          <a:xfrm>
            <a:off x="987607" y="4514134"/>
            <a:ext cx="7756529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900">
                <a:latin typeface="+mj-lt"/>
              </a:rPr>
              <a:t>Avviamenti filiera agro-alimentare (% su tot. economia). Aree a forte specializzazione. Periodo: anni 2022-2024. </a:t>
            </a:r>
            <a:r>
              <a:rPr lang="it-IT" sz="900"/>
              <a:t>Fonte: SISTAL 2.0.</a:t>
            </a:r>
            <a:endParaRPr lang="it-IT" sz="900">
              <a:latin typeface="+mj-lt"/>
              <a:cs typeface="Arial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34850535-F568-72FF-04F2-42FE790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43"/>
            <a:ext cx="8229600" cy="815789"/>
          </a:xfrm>
        </p:spPr>
        <p:txBody>
          <a:bodyPr>
            <a:normAutofit/>
          </a:bodyPr>
          <a:lstStyle/>
          <a:p>
            <a:r>
              <a:rPr lang="it-IT" sz="2000"/>
              <a:t>La geografia della domanda di lavoro nella filiera agro-alimentare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5CD03C5A-5200-3B0D-FF5E-9C53889601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4883150" cy="398463"/>
          </a:xfrm>
        </p:spPr>
        <p:txBody>
          <a:bodyPr/>
          <a:lstStyle/>
          <a:p>
            <a:r>
              <a:rPr lang="it-IT"/>
              <a:t>Aree a forte specializzazione | Cremona - Morbegno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F940F15-2906-A21B-0C37-745E5B8202E3}"/>
              </a:ext>
            </a:extLst>
          </p:cNvPr>
          <p:cNvSpPr txBox="1"/>
          <p:nvPr/>
        </p:nvSpPr>
        <p:spPr>
          <a:xfrm>
            <a:off x="2287662" y="1100456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u="sng">
                <a:solidFill>
                  <a:schemeClr val="accent4"/>
                </a:solidFill>
                <a:latin typeface="+mj-lt"/>
              </a:rPr>
              <a:t>Coltivazioni e zootecnia (A.01)</a:t>
            </a:r>
          </a:p>
          <a:p>
            <a:pPr algn="ctr"/>
            <a:r>
              <a:rPr lang="it-IT" sz="1200" b="1">
                <a:solidFill>
                  <a:schemeClr val="accent4"/>
                </a:solidFill>
                <a:latin typeface="+mj-lt"/>
              </a:rPr>
              <a:t>93% </a:t>
            </a:r>
          </a:p>
          <a:p>
            <a:pPr algn="ctr"/>
            <a:r>
              <a:rPr lang="it-IT" sz="1200">
                <a:solidFill>
                  <a:schemeClr val="accent4"/>
                </a:solidFill>
                <a:latin typeface="+mj-lt"/>
              </a:rPr>
              <a:t>tempo determinato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340BB69-5B11-8426-9C25-2C75DAC766AF}"/>
              </a:ext>
            </a:extLst>
          </p:cNvPr>
          <p:cNvSpPr txBox="1"/>
          <p:nvPr/>
        </p:nvSpPr>
        <p:spPr>
          <a:xfrm>
            <a:off x="6900275" y="1100456"/>
            <a:ext cx="2074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u="sng">
                <a:solidFill>
                  <a:schemeClr val="accent4"/>
                </a:solidFill>
                <a:latin typeface="+mj-lt"/>
              </a:rPr>
              <a:t>Industrie alimentari (C.10)</a:t>
            </a:r>
          </a:p>
          <a:p>
            <a:pPr algn="ctr"/>
            <a:r>
              <a:rPr lang="it-IT" sz="1200" b="1">
                <a:solidFill>
                  <a:schemeClr val="accent4"/>
                </a:solidFill>
                <a:latin typeface="+mj-lt"/>
              </a:rPr>
              <a:t>46%</a:t>
            </a:r>
          </a:p>
          <a:p>
            <a:pPr algn="ctr"/>
            <a:r>
              <a:rPr lang="it-IT" sz="1200">
                <a:solidFill>
                  <a:schemeClr val="accent4"/>
                </a:solidFill>
                <a:latin typeface="+mj-lt"/>
              </a:rPr>
              <a:t>somministrazione</a:t>
            </a:r>
          </a:p>
          <a:p>
            <a:pPr algn="ctr"/>
            <a:endParaRPr lang="it-IT" sz="1200" u="sng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AEF936D-73D0-51C4-5DF9-94A1413230FE}"/>
              </a:ext>
            </a:extLst>
          </p:cNvPr>
          <p:cNvGrpSpPr/>
          <p:nvPr/>
        </p:nvGrpSpPr>
        <p:grpSpPr>
          <a:xfrm>
            <a:off x="1188204" y="1235577"/>
            <a:ext cx="1611259" cy="3282621"/>
            <a:chOff x="1188204" y="1113113"/>
            <a:chExt cx="1611259" cy="3282621"/>
          </a:xfrm>
        </p:grpSpPr>
        <p:sp>
          <p:nvSpPr>
            <p:cNvPr id="7" name="Freccia a destra 6">
              <a:extLst>
                <a:ext uri="{FF2B5EF4-FFF2-40B4-BE49-F238E27FC236}">
                  <a16:creationId xmlns:a16="http://schemas.microsoft.com/office/drawing/2014/main" id="{7B81A73C-6C99-0C32-5211-655542B18614}"/>
                </a:ext>
              </a:extLst>
            </p:cNvPr>
            <p:cNvSpPr/>
            <p:nvPr/>
          </p:nvSpPr>
          <p:spPr>
            <a:xfrm rot="16200000">
              <a:off x="2028820" y="3787412"/>
              <a:ext cx="480060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D83A7168-A1C6-89CC-7A38-8220EC07DA6A}"/>
                </a:ext>
              </a:extLst>
            </p:cNvPr>
            <p:cNvSpPr/>
            <p:nvPr/>
          </p:nvSpPr>
          <p:spPr>
            <a:xfrm rot="5400000">
              <a:off x="1563663" y="1488856"/>
              <a:ext cx="480060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12AA5B7-F863-27E0-9F97-F734DFEBD822}"/>
                </a:ext>
              </a:extLst>
            </p:cNvPr>
            <p:cNvSpPr txBox="1"/>
            <p:nvPr/>
          </p:nvSpPr>
          <p:spPr>
            <a:xfrm>
              <a:off x="1929592" y="4134124"/>
              <a:ext cx="8698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solidFill>
                    <a:schemeClr val="bg2"/>
                  </a:solidFill>
                  <a:latin typeface="+mj-lt"/>
                </a:rPr>
                <a:t>Cremona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3F2CCE1-995F-3A82-4AD4-A2D0A6FBD984}"/>
                </a:ext>
              </a:extLst>
            </p:cNvPr>
            <p:cNvSpPr txBox="1"/>
            <p:nvPr/>
          </p:nvSpPr>
          <p:spPr>
            <a:xfrm>
              <a:off x="1188204" y="1113113"/>
              <a:ext cx="1290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solidFill>
                    <a:schemeClr val="bg2"/>
                  </a:solidFill>
                  <a:latin typeface="+mj-lt"/>
                </a:rPr>
                <a:t>Morbegno (SO)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AAF2C249-CF32-5C3C-4119-307C0A9D4D8C}"/>
              </a:ext>
            </a:extLst>
          </p:cNvPr>
          <p:cNvGrpSpPr/>
          <p:nvPr/>
        </p:nvGrpSpPr>
        <p:grpSpPr>
          <a:xfrm>
            <a:off x="5719057" y="1228774"/>
            <a:ext cx="1611259" cy="3282621"/>
            <a:chOff x="1188204" y="1113113"/>
            <a:chExt cx="1611259" cy="3282621"/>
          </a:xfrm>
        </p:grpSpPr>
        <p:sp>
          <p:nvSpPr>
            <p:cNvPr id="24" name="Freccia a destra 23">
              <a:extLst>
                <a:ext uri="{FF2B5EF4-FFF2-40B4-BE49-F238E27FC236}">
                  <a16:creationId xmlns:a16="http://schemas.microsoft.com/office/drawing/2014/main" id="{C2B66507-8FB1-57C0-30DD-01E63FD90E17}"/>
                </a:ext>
              </a:extLst>
            </p:cNvPr>
            <p:cNvSpPr/>
            <p:nvPr/>
          </p:nvSpPr>
          <p:spPr>
            <a:xfrm rot="16200000">
              <a:off x="2028820" y="3787412"/>
              <a:ext cx="480060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Freccia a destra 24">
              <a:extLst>
                <a:ext uri="{FF2B5EF4-FFF2-40B4-BE49-F238E27FC236}">
                  <a16:creationId xmlns:a16="http://schemas.microsoft.com/office/drawing/2014/main" id="{0B6975D6-697C-3845-D4A6-211A9A7FE724}"/>
                </a:ext>
              </a:extLst>
            </p:cNvPr>
            <p:cNvSpPr/>
            <p:nvPr/>
          </p:nvSpPr>
          <p:spPr>
            <a:xfrm rot="5400000">
              <a:off x="1563663" y="1488856"/>
              <a:ext cx="480060" cy="251795"/>
            </a:xfrm>
            <a:prstGeom prst="rightArrow">
              <a:avLst>
                <a:gd name="adj1" fmla="val 31137"/>
                <a:gd name="adj2" fmla="val 42063"/>
              </a:avLst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B94DF887-4086-3B5A-E5CC-C11F1C18CF13}"/>
                </a:ext>
              </a:extLst>
            </p:cNvPr>
            <p:cNvSpPr txBox="1"/>
            <p:nvPr/>
          </p:nvSpPr>
          <p:spPr>
            <a:xfrm>
              <a:off x="1929592" y="4134124"/>
              <a:ext cx="8698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solidFill>
                    <a:schemeClr val="bg2"/>
                  </a:solidFill>
                  <a:latin typeface="+mj-lt"/>
                </a:rPr>
                <a:t>Cremona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2ADDCD2D-D600-A222-D6A0-7A07BC3B3734}"/>
                </a:ext>
              </a:extLst>
            </p:cNvPr>
            <p:cNvSpPr txBox="1"/>
            <p:nvPr/>
          </p:nvSpPr>
          <p:spPr>
            <a:xfrm>
              <a:off x="1188204" y="1113113"/>
              <a:ext cx="12905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>
                  <a:solidFill>
                    <a:schemeClr val="bg2"/>
                  </a:solidFill>
                  <a:latin typeface="+mj-lt"/>
                </a:rPr>
                <a:t>Morbegno (SO)</a:t>
              </a:r>
            </a:p>
          </p:txBody>
        </p:sp>
      </p:grp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DC605834-65C7-4C30-87D0-4C2C45A82E55}"/>
              </a:ext>
            </a:extLst>
          </p:cNvPr>
          <p:cNvCxnSpPr>
            <a:cxnSpLocks/>
          </p:cNvCxnSpPr>
          <p:nvPr/>
        </p:nvCxnSpPr>
        <p:spPr>
          <a:xfrm>
            <a:off x="4572000" y="1479884"/>
            <a:ext cx="0" cy="2784286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73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8154A-EF55-0C5F-0BC8-F3C422CF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5072345-E76F-14A0-8A60-237C951E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35</a:t>
            </a:fld>
            <a:endParaRPr lang="it-IT"/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4971BA3D-A8B8-ADBC-5A9A-5CCFA60739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B6EF73FE-F893-D275-BC8E-EC6D6DBB45D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52305AA-05D1-E72A-043F-8ABB1FFEB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127"/>
            <a:ext cx="8229600" cy="815789"/>
          </a:xfrm>
        </p:spPr>
        <p:txBody>
          <a:bodyPr>
            <a:normAutofit/>
          </a:bodyPr>
          <a:lstStyle/>
          <a:p>
            <a:r>
              <a:rPr lang="it-IT" sz="2000"/>
              <a:t>La geografia della domanda di lavoro nella filiera agro-alimentare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8D1124BE-C47B-6522-5D32-6CF5EEA0B8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313" y="772457"/>
            <a:ext cx="4883150" cy="398463"/>
          </a:xfrm>
        </p:spPr>
        <p:txBody>
          <a:bodyPr/>
          <a:lstStyle/>
          <a:p>
            <a:r>
              <a:rPr lang="it-IT"/>
              <a:t>Aree a forte specializzazione: l’integrazione</a:t>
            </a:r>
          </a:p>
        </p:txBody>
      </p:sp>
      <p:sp>
        <p:nvSpPr>
          <p:cNvPr id="11" name="Segnaposto contenuto 9">
            <a:extLst>
              <a:ext uri="{FF2B5EF4-FFF2-40B4-BE49-F238E27FC236}">
                <a16:creationId xmlns:a16="http://schemas.microsoft.com/office/drawing/2014/main" id="{80E5FD88-7604-99E9-3E01-70757805DAF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351463" y="2468879"/>
            <a:ext cx="3722256" cy="2082483"/>
          </a:xfrm>
        </p:spPr>
        <p:txBody>
          <a:bodyPr vert="horz" lIns="0" tIns="0" rIns="91440" bIns="0" rtlCol="0"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b="1"/>
              <a:t>Integrazione: </a:t>
            </a:r>
            <a:r>
              <a:rPr lang="it-IT"/>
              <a:t>19 specializzate in entrambe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/>
              <a:t>20 specializzate in una sola (11 coltivazioni e 9 industria)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/>
              <a:t>per 5 province (Cremona, Lecco, Lodi, Mantova, Pavia) specializzazione diffusa a tutti i territori che ne sono parte</a:t>
            </a:r>
          </a:p>
          <a:p>
            <a:pPr marL="135255" indent="-135255">
              <a:buFont typeface="Wingdings" panose="05000000000000000000" pitchFamily="2" charset="2"/>
              <a:buChar char="§"/>
            </a:pPr>
            <a:r>
              <a:rPr lang="it-IT"/>
              <a:t>in 6 province (Bergamo, Brescia, Como, Milano, Sondrio, Varese) riguarda solo parte del territorio</a:t>
            </a:r>
          </a:p>
          <a:p>
            <a:pPr marL="135255" indent="-135255">
              <a:buFont typeface="Wingdings" panose="05000000000000000000" pitchFamily="2" charset="2"/>
              <a:buChar char="§"/>
            </a:pPr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47EBB08-0A94-F5B1-D45D-091593FBDB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41" t="15018" r="11037" b="15018"/>
          <a:stretch>
            <a:fillRect/>
          </a:stretch>
        </p:blipFill>
        <p:spPr>
          <a:xfrm>
            <a:off x="335280" y="1083960"/>
            <a:ext cx="3817620" cy="359858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15F2049-2AD9-F4D8-D819-0782452F2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554" y="1446454"/>
            <a:ext cx="2279909" cy="9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82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2D4DF-510C-AE6E-106D-88BF7FEC9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4D5B3445-E90C-1DD0-AB75-2B2D66666271}"/>
              </a:ext>
            </a:extLst>
          </p:cNvPr>
          <p:cNvSpPr txBox="1">
            <a:spLocks/>
          </p:cNvSpPr>
          <p:nvPr/>
        </p:nvSpPr>
        <p:spPr>
          <a:xfrm>
            <a:off x="452437" y="3326676"/>
            <a:ext cx="5452417" cy="129956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None/>
              <a:tabLst/>
              <a:defRPr sz="1900" b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10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•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–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Arial"/>
              <a:buChar char="»"/>
              <a:tabLst/>
              <a:defRPr sz="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it-IT" sz="1800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C7F377B2-2C51-6565-0141-648C2D6BD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Grazie per l’attenzione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1AF2B3-6E31-B918-10FC-8FE328BB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 marzo 2026</a:t>
            </a:r>
          </a:p>
        </p:txBody>
      </p:sp>
    </p:spTree>
    <p:extLst>
      <p:ext uri="{BB962C8B-B14F-4D97-AF65-F5344CB8AC3E}">
        <p14:creationId xmlns:p14="http://schemas.microsoft.com/office/powerpoint/2010/main" val="1989649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921B9-31B7-9B45-013A-DA033D1C2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43668A1F-718D-5B11-D5F6-9BF81DD971E9}"/>
              </a:ext>
            </a:extLst>
          </p:cNvPr>
          <p:cNvSpPr/>
          <p:nvPr/>
        </p:nvSpPr>
        <p:spPr>
          <a:xfrm>
            <a:off x="468312" y="1093921"/>
            <a:ext cx="8462779" cy="10133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7B2FB4C-848B-5829-C6CE-F1403DAFB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D7589607-45F4-0866-024E-BC355670FF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4416" y="1210399"/>
            <a:ext cx="8190872" cy="8198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1600"/>
              <a:t>Si tratta di una caratteristica di un certo </a:t>
            </a:r>
            <a:r>
              <a:rPr lang="it-IT" sz="1600" b="1"/>
              <a:t>territorio</a:t>
            </a:r>
            <a:r>
              <a:rPr lang="it-IT" sz="1600"/>
              <a:t> (CPI) riferita al fatto che, in esso, un dato settore in esame </a:t>
            </a:r>
            <a:r>
              <a:rPr lang="it-IT" sz="1600" b="1"/>
              <a:t>generi più assunzioni </a:t>
            </a:r>
            <a:r>
              <a:rPr lang="it-IT" sz="1600"/>
              <a:t>e </a:t>
            </a:r>
            <a:r>
              <a:rPr lang="it-IT" sz="1600" b="1"/>
              <a:t>contribuisca</a:t>
            </a:r>
            <a:r>
              <a:rPr lang="it-IT" sz="1600"/>
              <a:t> in maniera </a:t>
            </a:r>
            <a:r>
              <a:rPr lang="it-IT" sz="1600" b="1"/>
              <a:t>più rilevante </a:t>
            </a:r>
            <a:r>
              <a:rPr lang="it-IT" sz="1600"/>
              <a:t>ai flussi di nuova occupazione di quanto non accada altrove.</a:t>
            </a:r>
          </a:p>
        </p:txBody>
      </p:sp>
      <p:pic>
        <p:nvPicPr>
          <p:cNvPr id="7" name="Immagine 6" descr="oml.PNG">
            <a:extLst>
              <a:ext uri="{FF2B5EF4-FFF2-40B4-BE49-F238E27FC236}">
                <a16:creationId xmlns:a16="http://schemas.microsoft.com/office/drawing/2014/main" id="{89DC2A5F-9540-40DD-06B9-5B6E6DE7F0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2000" y="4822005"/>
            <a:ext cx="1156502" cy="252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A8FED091-E3B1-EE7A-796F-57BC9606C808}"/>
              </a:ext>
            </a:extLst>
          </p:cNvPr>
          <p:cNvSpPr txBox="1">
            <a:spLocks/>
          </p:cNvSpPr>
          <p:nvPr/>
        </p:nvSpPr>
        <p:spPr>
          <a:xfrm>
            <a:off x="457200" y="164862"/>
            <a:ext cx="8229600" cy="457201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2000"/>
              <a:t>La centralità dei territori e della loro configurazione</a:t>
            </a:r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D20B06E6-A25D-21C0-3084-81D40882380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DE163510-D6DD-992D-F434-7A5B52C147C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14" name="Segnaposto contenuto 9">
            <a:extLst>
              <a:ext uri="{FF2B5EF4-FFF2-40B4-BE49-F238E27FC236}">
                <a16:creationId xmlns:a16="http://schemas.microsoft.com/office/drawing/2014/main" id="{C985550C-0382-97D8-2FB9-DFCD6D1E7E4F}"/>
              </a:ext>
            </a:extLst>
          </p:cNvPr>
          <p:cNvSpPr txBox="1">
            <a:spLocks/>
          </p:cNvSpPr>
          <p:nvPr/>
        </p:nvSpPr>
        <p:spPr>
          <a:xfrm>
            <a:off x="450850" y="778749"/>
            <a:ext cx="3415977" cy="323850"/>
          </a:xfrm>
          <a:prstGeom prst="rect">
            <a:avLst/>
          </a:prstGeom>
        </p:spPr>
        <p:txBody>
          <a:bodyPr vert="horz" lIns="0" tIns="0" rIns="91440" bIns="0" rtlCol="0">
            <a:normAutofit fontScale="92500"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600" b="1">
                <a:solidFill>
                  <a:schemeClr val="accent4"/>
                </a:solidFill>
              </a:rPr>
              <a:t>La specializzazione ‘occupazionale’</a:t>
            </a:r>
          </a:p>
        </p:txBody>
      </p:sp>
      <p:sp>
        <p:nvSpPr>
          <p:cNvPr id="16" name="Segnaposto contenuto 9">
            <a:extLst>
              <a:ext uri="{FF2B5EF4-FFF2-40B4-BE49-F238E27FC236}">
                <a16:creationId xmlns:a16="http://schemas.microsoft.com/office/drawing/2014/main" id="{D904B675-0CB2-F44E-988E-4745A6BAC70F}"/>
              </a:ext>
            </a:extLst>
          </p:cNvPr>
          <p:cNvSpPr txBox="1">
            <a:spLocks/>
          </p:cNvSpPr>
          <p:nvPr/>
        </p:nvSpPr>
        <p:spPr>
          <a:xfrm>
            <a:off x="468313" y="2369608"/>
            <a:ext cx="1970087" cy="323850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600" b="1">
                <a:solidFill>
                  <a:schemeClr val="accent4"/>
                </a:solidFill>
              </a:rPr>
              <a:t>La logica di fondo</a:t>
            </a:r>
          </a:p>
        </p:txBody>
      </p:sp>
      <p:sp>
        <p:nvSpPr>
          <p:cNvPr id="17" name="Segnaposto contenuto 9">
            <a:extLst>
              <a:ext uri="{FF2B5EF4-FFF2-40B4-BE49-F238E27FC236}">
                <a16:creationId xmlns:a16="http://schemas.microsoft.com/office/drawing/2014/main" id="{5580706D-B79D-FF56-958B-D370BFCC1C14}"/>
              </a:ext>
            </a:extLst>
          </p:cNvPr>
          <p:cNvSpPr txBox="1">
            <a:spLocks/>
          </p:cNvSpPr>
          <p:nvPr/>
        </p:nvSpPr>
        <p:spPr>
          <a:xfrm>
            <a:off x="515858" y="2693458"/>
            <a:ext cx="3102939" cy="819883"/>
          </a:xfrm>
          <a:prstGeom prst="rect">
            <a:avLst/>
          </a:prstGeom>
        </p:spPr>
        <p:txBody>
          <a:bodyPr vert="horz" lIns="0" tIns="0" rIns="91440" bIns="0" rtlCol="0">
            <a:normAutofit fontScale="92500"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sz="1600"/>
              <a:t>Il settore </a:t>
            </a:r>
            <a:r>
              <a:rPr lang="it-IT" sz="1600" b="1"/>
              <a:t>distingue</a:t>
            </a:r>
            <a:r>
              <a:rPr lang="it-IT" sz="1600"/>
              <a:t> il territorio?</a:t>
            </a:r>
          </a:p>
          <a:p>
            <a:pPr marL="342900" indent="-342900" algn="just">
              <a:spcBef>
                <a:spcPts val="0"/>
              </a:spcBef>
              <a:buFont typeface="+mj-lt"/>
              <a:buAutoNum type="arabicPeriod"/>
            </a:pPr>
            <a:r>
              <a:rPr lang="it-IT" sz="1600"/>
              <a:t>Il settore è</a:t>
            </a:r>
            <a:r>
              <a:rPr lang="it-IT" sz="1600" b="1"/>
              <a:t> importante </a:t>
            </a:r>
            <a:r>
              <a:rPr lang="it-IT" sz="1600"/>
              <a:t>per il territorio?</a:t>
            </a:r>
          </a:p>
        </p:txBody>
      </p:sp>
      <p:sp>
        <p:nvSpPr>
          <p:cNvPr id="18" name="Segnaposto contenuto 9">
            <a:extLst>
              <a:ext uri="{FF2B5EF4-FFF2-40B4-BE49-F238E27FC236}">
                <a16:creationId xmlns:a16="http://schemas.microsoft.com/office/drawing/2014/main" id="{DB060D1F-41D0-88DA-ADFA-C1A1BBC002C7}"/>
              </a:ext>
            </a:extLst>
          </p:cNvPr>
          <p:cNvSpPr txBox="1">
            <a:spLocks/>
          </p:cNvSpPr>
          <p:nvPr/>
        </p:nvSpPr>
        <p:spPr>
          <a:xfrm>
            <a:off x="468313" y="3701435"/>
            <a:ext cx="1970087" cy="323850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600" b="1">
                <a:solidFill>
                  <a:schemeClr val="accent4"/>
                </a:solidFill>
              </a:rPr>
              <a:t>Il focus dell’analisi</a:t>
            </a:r>
          </a:p>
        </p:txBody>
      </p:sp>
      <p:sp>
        <p:nvSpPr>
          <p:cNvPr id="19" name="Segnaposto contenuto 9">
            <a:extLst>
              <a:ext uri="{FF2B5EF4-FFF2-40B4-BE49-F238E27FC236}">
                <a16:creationId xmlns:a16="http://schemas.microsoft.com/office/drawing/2014/main" id="{787E1F3B-A7E2-04A7-0313-8212E2055405}"/>
              </a:ext>
            </a:extLst>
          </p:cNvPr>
          <p:cNvSpPr txBox="1">
            <a:spLocks/>
          </p:cNvSpPr>
          <p:nvPr/>
        </p:nvSpPr>
        <p:spPr>
          <a:xfrm>
            <a:off x="515858" y="4025285"/>
            <a:ext cx="3102940" cy="62792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135731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03622" indent="-136922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70322" indent="-135731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•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33450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–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201341" indent="-130969" algn="l" defTabSz="342900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bg2"/>
              </a:buClr>
              <a:buFont typeface="Arial"/>
              <a:buChar char="»"/>
              <a:tabLst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1500" b="1"/>
              <a:t>Regolarità</a:t>
            </a:r>
            <a:r>
              <a:rPr lang="it-IT" sz="1500"/>
              <a:t> (anni 2022-2024);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1500" b="1"/>
              <a:t>Interdipendenze</a:t>
            </a:r>
            <a:r>
              <a:rPr lang="it-IT" sz="1500"/>
              <a:t> settoriali.</a:t>
            </a:r>
          </a:p>
        </p:txBody>
      </p:sp>
      <p:sp>
        <p:nvSpPr>
          <p:cNvPr id="20" name="Parentesi graffa chiusa 19">
            <a:extLst>
              <a:ext uri="{FF2B5EF4-FFF2-40B4-BE49-F238E27FC236}">
                <a16:creationId xmlns:a16="http://schemas.microsoft.com/office/drawing/2014/main" id="{9EDF5369-7C01-7168-B9F0-1B665810269A}"/>
              </a:ext>
            </a:extLst>
          </p:cNvPr>
          <p:cNvSpPr/>
          <p:nvPr/>
        </p:nvSpPr>
        <p:spPr>
          <a:xfrm>
            <a:off x="3580114" y="2456481"/>
            <a:ext cx="201478" cy="2137247"/>
          </a:xfrm>
          <a:prstGeom prst="rightBrac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1DEFA4F-FC87-D36B-197B-E58C69F5A144}"/>
              </a:ext>
            </a:extLst>
          </p:cNvPr>
          <p:cNvSpPr txBox="1"/>
          <p:nvPr/>
        </p:nvSpPr>
        <p:spPr>
          <a:xfrm>
            <a:off x="4192342" y="3302447"/>
            <a:ext cx="10228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chemeClr val="accent4"/>
                </a:solidFill>
                <a:latin typeface="+mj-lt"/>
              </a:rPr>
              <a:t>2,6%</a:t>
            </a:r>
          </a:p>
          <a:p>
            <a:pPr algn="ctr">
              <a:spcBef>
                <a:spcPts val="600"/>
              </a:spcBef>
            </a:pPr>
            <a:r>
              <a:rPr lang="it-IT" sz="1200">
                <a:solidFill>
                  <a:schemeClr val="accent4"/>
                </a:solidFill>
                <a:latin typeface="+mj-lt"/>
              </a:rPr>
              <a:t>(media Lombardia)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26F1E758-2545-CC62-A14C-E97B6EECD67A}"/>
              </a:ext>
            </a:extLst>
          </p:cNvPr>
          <p:cNvSpPr/>
          <p:nvPr/>
        </p:nvSpPr>
        <p:spPr>
          <a:xfrm>
            <a:off x="4145787" y="3138407"/>
            <a:ext cx="1116000" cy="1116000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896AF87-2500-72F8-BA63-213C444F89C9}"/>
              </a:ext>
            </a:extLst>
          </p:cNvPr>
          <p:cNvSpPr txBox="1"/>
          <p:nvPr/>
        </p:nvSpPr>
        <p:spPr>
          <a:xfrm>
            <a:off x="4001510" y="2564570"/>
            <a:ext cx="140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>
                <a:solidFill>
                  <a:schemeClr val="accent4"/>
                </a:solidFill>
                <a:latin typeface="+mj-lt"/>
              </a:rPr>
              <a:t>Servizi</a:t>
            </a:r>
          </a:p>
          <a:p>
            <a:pPr algn="ctr"/>
            <a:r>
              <a:rPr lang="it-IT" sz="1200" b="1">
                <a:solidFill>
                  <a:schemeClr val="accent4"/>
                </a:solidFill>
                <a:latin typeface="+mj-lt"/>
              </a:rPr>
              <a:t>di alloggio (I.55)</a:t>
            </a:r>
            <a:endParaRPr lang="it-IT" sz="1200" b="1">
              <a:solidFill>
                <a:schemeClr val="accent4"/>
              </a:solidFill>
            </a:endParaRPr>
          </a:p>
        </p:txBody>
      </p:sp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C593E3AC-455C-10F5-CC6E-20C10E1FF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654532"/>
              </p:ext>
            </p:extLst>
          </p:nvPr>
        </p:nvGraphicFramePr>
        <p:xfrm>
          <a:off x="5664724" y="2313775"/>
          <a:ext cx="3266367" cy="2397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0367">
                  <a:extLst>
                    <a:ext uri="{9D8B030D-6E8A-4147-A177-3AD203B41FA5}">
                      <a16:colId xmlns:a16="http://schemas.microsoft.com/office/drawing/2014/main" val="3890020514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346856269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7419778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06847292"/>
                    </a:ext>
                  </a:extLst>
                </a:gridCol>
              </a:tblGrid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282598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Area (CPI)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Avviamenti settore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Quozienti </a:t>
                      </a:r>
                      <a:r>
                        <a:rPr lang="it-IT" sz="1000" u="none" strike="noStrike" err="1">
                          <a:effectLst/>
                        </a:rPr>
                        <a:t>localizz</a:t>
                      </a:r>
                      <a:r>
                        <a:rPr lang="it-IT" sz="1000" u="none" strike="noStrike">
                          <a:effectLst/>
                        </a:rPr>
                        <a:t>.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66002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Valori assoluti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% su tot. economia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573048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128775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SO - Bormio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14.626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42,5%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16,14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732826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CO - Menaggio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5.151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32,4%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12,29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44801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BS - Salò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12.887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25,9%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9,84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361569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VA - Laveno Mombello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367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2,7%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1,01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57352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MI - Milano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29.458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2,3%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0,87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77244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VA - Gallarate - Sesto C.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1.827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2,2%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0,82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751753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BS - Orzinuovi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35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0,1%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0,03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410667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BS - Leno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24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0,1%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0,03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028902"/>
                  </a:ext>
                </a:extLst>
              </a:tr>
              <a:tr h="455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 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96" marR="2396" marT="239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931520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E5AA9E-A43D-5607-5952-8F1B4655190A}"/>
              </a:ext>
            </a:extLst>
          </p:cNvPr>
          <p:cNvSpPr txBox="1"/>
          <p:nvPr/>
        </p:nvSpPr>
        <p:spPr>
          <a:xfrm>
            <a:off x="7795249" y="2123005"/>
            <a:ext cx="10358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800">
                <a:latin typeface="+mj-lt"/>
              </a:rPr>
              <a:t>Fonte: SISTAL 2.0</a:t>
            </a:r>
          </a:p>
        </p:txBody>
      </p:sp>
    </p:spTree>
    <p:extLst>
      <p:ext uri="{BB962C8B-B14F-4D97-AF65-F5344CB8AC3E}">
        <p14:creationId xmlns:p14="http://schemas.microsoft.com/office/powerpoint/2010/main" val="3850772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C0525-23BB-B1BD-7918-515D57DE0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46EACD1-AA73-FB5D-BECF-13E84C7C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BA2D1173-E2D0-86EA-E227-4B19ED9AC3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61315" y="898903"/>
            <a:ext cx="2675395" cy="29989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1400" b="1" u="sng">
                <a:solidFill>
                  <a:schemeClr val="accent4"/>
                </a:solidFill>
              </a:rPr>
              <a:t>Le aree specializzate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/>
              <a:t>Geografia variabile da settore a settore per la composizione ed il numero dei territori interessati;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/>
              <a:t>Assetto svincolato dai confini amministrativi;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/>
              <a:t>Presenza di alcune situazioni di forte concentrazione in specifiche aree (es. servizi avanzati).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it-IT" sz="1400"/>
          </a:p>
        </p:txBody>
      </p:sp>
      <p:pic>
        <p:nvPicPr>
          <p:cNvPr id="7" name="Immagine 6" descr="oml.PNG">
            <a:extLst>
              <a:ext uri="{FF2B5EF4-FFF2-40B4-BE49-F238E27FC236}">
                <a16:creationId xmlns:a16="http://schemas.microsoft.com/office/drawing/2014/main" id="{96331379-7B29-F114-20F6-DAECBB55E4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2000" y="4822005"/>
            <a:ext cx="1156502" cy="252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9E9FE3A1-F9DF-5B86-71E2-5DDD18DAAA37}"/>
              </a:ext>
            </a:extLst>
          </p:cNvPr>
          <p:cNvSpPr txBox="1">
            <a:spLocks/>
          </p:cNvSpPr>
          <p:nvPr/>
        </p:nvSpPr>
        <p:spPr>
          <a:xfrm>
            <a:off x="457200" y="164862"/>
            <a:ext cx="8229600" cy="457201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2000"/>
              <a:t>Il coinvolgimento dei sistemi locali</a:t>
            </a:r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AC3B14F1-0F02-D044-E722-A43CB555B38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CBDF9FCD-117C-F450-686B-C8FE82C765E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DD528BB-01BF-CD07-4940-A6BDF4A427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379950"/>
              </p:ext>
            </p:extLst>
          </p:nvPr>
        </p:nvGraphicFramePr>
        <p:xfrm>
          <a:off x="450850" y="657265"/>
          <a:ext cx="55911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755274" imgH="6362669" progId="Excel.Sheet.8">
                  <p:embed/>
                </p:oleObj>
              </mc:Choice>
              <mc:Fallback>
                <p:oleObj name="Worksheet" r:id="rId3" imgW="8755274" imgH="6362669" progId="Excel.Sheet.8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1DD528BB-01BF-CD07-4940-A6BDF4A427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0850" y="657265"/>
                        <a:ext cx="55911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06AC9E-0E9B-A95F-3918-4777853F2102}"/>
              </a:ext>
            </a:extLst>
          </p:cNvPr>
          <p:cNvSpPr txBox="1"/>
          <p:nvPr/>
        </p:nvSpPr>
        <p:spPr>
          <a:xfrm>
            <a:off x="2622846" y="727123"/>
            <a:ext cx="3334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>
                <a:latin typeface="+mj-lt"/>
              </a:rPr>
              <a:t>Numero di aree a forte specializzazione occupazionale nei settori di rilievo regionale. Area: Lombardia.</a:t>
            </a:r>
          </a:p>
          <a:p>
            <a:pPr algn="r"/>
            <a:r>
              <a:rPr lang="it-IT" sz="900">
                <a:latin typeface="+mj-lt"/>
              </a:rPr>
              <a:t>Periodo: media anni 2022 – 2024.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F8AEF3-68DA-C2D8-26B2-108129EC16B5}"/>
              </a:ext>
            </a:extLst>
          </p:cNvPr>
          <p:cNvSpPr txBox="1"/>
          <p:nvPr/>
        </p:nvSpPr>
        <p:spPr>
          <a:xfrm>
            <a:off x="7803066" y="4503093"/>
            <a:ext cx="1133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900">
                <a:latin typeface="+mj-lt"/>
              </a:rPr>
              <a:t>Fonte: SISTAL 2.0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276D-23C0-DDBA-F851-9DBA447DC6EB}"/>
              </a:ext>
            </a:extLst>
          </p:cNvPr>
          <p:cNvSpPr txBox="1"/>
          <p:nvPr/>
        </p:nvSpPr>
        <p:spPr>
          <a:xfrm>
            <a:off x="6755151" y="3954644"/>
            <a:ext cx="2181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accent4"/>
                </a:solidFill>
              </a:rPr>
              <a:t>cfr. settori con un ruolo locale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377AC03-BA52-235F-5CD4-FEA5897E2DF1}"/>
              </a:ext>
            </a:extLst>
          </p:cNvPr>
          <p:cNvCxnSpPr/>
          <p:nvPr/>
        </p:nvCxnSpPr>
        <p:spPr>
          <a:xfrm>
            <a:off x="6441753" y="4091552"/>
            <a:ext cx="325465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D8F20E9B-FB80-2A90-63AC-3FF008061164}"/>
              </a:ext>
            </a:extLst>
          </p:cNvPr>
          <p:cNvCxnSpPr/>
          <p:nvPr/>
        </p:nvCxnSpPr>
        <p:spPr>
          <a:xfrm flipV="1">
            <a:off x="6441753" y="3897825"/>
            <a:ext cx="0" cy="193727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60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8154A-EF55-0C5F-0BC8-F3C422CF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5072345-E76F-14A0-8A60-237C951E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7" name="Immagine 6" descr="oml.PNG">
            <a:extLst>
              <a:ext uri="{FF2B5EF4-FFF2-40B4-BE49-F238E27FC236}">
                <a16:creationId xmlns:a16="http://schemas.microsoft.com/office/drawing/2014/main" id="{B341A454-953A-A1E0-8EE5-3232186DC4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2000" y="4822005"/>
            <a:ext cx="1156502" cy="252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B2482324-FA39-DE42-A502-EC22FF0E3ADB}"/>
              </a:ext>
            </a:extLst>
          </p:cNvPr>
          <p:cNvSpPr txBox="1">
            <a:spLocks/>
          </p:cNvSpPr>
          <p:nvPr/>
        </p:nvSpPr>
        <p:spPr>
          <a:xfrm>
            <a:off x="281942" y="164862"/>
            <a:ext cx="8404858" cy="457201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2000"/>
              <a:t>La geografia della domanda di lavoro nel turismo</a:t>
            </a:r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4971BA3D-A8B8-ADBC-5A9A-5CCFA60739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B6EF73FE-F893-D275-BC8E-EC6D6DBB45D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2B7E6A-68F1-1E2F-2C2D-929F9C4AF2CC}"/>
              </a:ext>
            </a:extLst>
          </p:cNvPr>
          <p:cNvSpPr txBox="1"/>
          <p:nvPr/>
        </p:nvSpPr>
        <p:spPr>
          <a:xfrm>
            <a:off x="3375660" y="4350849"/>
            <a:ext cx="541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>
                <a:latin typeface="+mj-lt"/>
              </a:rPr>
              <a:t>Avviamenti nei servizi di alloggio e ristorazione (% su tot. economia). Aree a forte specializzazione</a:t>
            </a:r>
          </a:p>
          <a:p>
            <a:pPr algn="r"/>
            <a:r>
              <a:rPr lang="it-IT" sz="900">
                <a:latin typeface="+mj-lt"/>
              </a:rPr>
              <a:t>Periodo: anni 2022-2024. </a:t>
            </a:r>
            <a:r>
              <a:rPr lang="it-IT" sz="900"/>
              <a:t>Fonte: SISTAL 2.0.</a:t>
            </a:r>
            <a:endParaRPr lang="it-IT" sz="900">
              <a:latin typeface="+mj-lt"/>
            </a:endParaRPr>
          </a:p>
        </p:txBody>
      </p:sp>
      <p:pic>
        <p:nvPicPr>
          <p:cNvPr id="15" name="Immagine 14" descr="Immagine che contiene testo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36C51511-743B-C80B-CDB0-D1018E9DC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 b="10519"/>
          <a:stretch>
            <a:fillRect/>
          </a:stretch>
        </p:blipFill>
        <p:spPr>
          <a:xfrm>
            <a:off x="148860" y="1127346"/>
            <a:ext cx="3996000" cy="3167219"/>
          </a:xfrm>
          <a:prstGeom prst="rect">
            <a:avLst/>
          </a:prstGeom>
        </p:spPr>
      </p:pic>
      <p:pic>
        <p:nvPicPr>
          <p:cNvPr id="19" name="Immagine 18" descr="Immagine che contiene testo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81374752-030B-8E2B-F769-DD940FD7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7" b="10667"/>
          <a:stretch>
            <a:fillRect/>
          </a:stretch>
        </p:blipFill>
        <p:spPr>
          <a:xfrm>
            <a:off x="4752340" y="1122754"/>
            <a:ext cx="3996000" cy="314945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5BF9D16-91E7-E114-3C8B-49A0461D683B}"/>
              </a:ext>
            </a:extLst>
          </p:cNvPr>
          <p:cNvSpPr txBox="1"/>
          <p:nvPr/>
        </p:nvSpPr>
        <p:spPr>
          <a:xfrm>
            <a:off x="222251" y="843370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u="sng">
                <a:solidFill>
                  <a:schemeClr val="accent4"/>
                </a:solidFill>
                <a:latin typeface="+mj-lt"/>
              </a:rPr>
              <a:t>I servizi di alloggio (I.55)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79EA5A5-C5A0-C94B-84EC-659483587733}"/>
              </a:ext>
            </a:extLst>
          </p:cNvPr>
          <p:cNvSpPr txBox="1"/>
          <p:nvPr/>
        </p:nvSpPr>
        <p:spPr>
          <a:xfrm>
            <a:off x="7220744" y="837406"/>
            <a:ext cx="1592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u="sng">
                <a:solidFill>
                  <a:schemeClr val="accent4"/>
                </a:solidFill>
                <a:latin typeface="+mj-lt"/>
              </a:rPr>
              <a:t>La ristorazione (I.56)</a:t>
            </a: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4A2E649E-9E8E-118D-2CD3-4C21AA677E93}"/>
              </a:ext>
            </a:extLst>
          </p:cNvPr>
          <p:cNvCxnSpPr/>
          <p:nvPr/>
        </p:nvCxnSpPr>
        <p:spPr>
          <a:xfrm>
            <a:off x="4572000" y="1060170"/>
            <a:ext cx="0" cy="3204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540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A863D-8DBC-79BA-C181-9EB60CCD4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2A771DB-30AC-5F85-8F24-CA4F1844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7" name="Immagine 6" descr="oml.PNG">
            <a:extLst>
              <a:ext uri="{FF2B5EF4-FFF2-40B4-BE49-F238E27FC236}">
                <a16:creationId xmlns:a16="http://schemas.microsoft.com/office/drawing/2014/main" id="{3851906E-DB51-E8F2-39CE-C4D2F7938D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2000" y="4822005"/>
            <a:ext cx="1156502" cy="252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241E89E9-8C1E-DCE0-27E7-9AAB61D30551}"/>
              </a:ext>
            </a:extLst>
          </p:cNvPr>
          <p:cNvSpPr txBox="1">
            <a:spLocks/>
          </p:cNvSpPr>
          <p:nvPr/>
        </p:nvSpPr>
        <p:spPr>
          <a:xfrm>
            <a:off x="457200" y="164862"/>
            <a:ext cx="8229600" cy="457201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2000"/>
              <a:t>I differenziali dalle aree non specializzate</a:t>
            </a:r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592C1E37-3094-AB9C-E695-F25C49CAFB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4335A3CA-FEA8-0A51-A4E8-F696221123F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43A6A5AF-9E13-66C8-643B-502DD10103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022953"/>
              </p:ext>
            </p:extLst>
          </p:nvPr>
        </p:nvGraphicFramePr>
        <p:xfrm>
          <a:off x="444957" y="666403"/>
          <a:ext cx="55911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755274" imgH="6362669" progId="Excel.Sheet.8">
                  <p:embed/>
                </p:oleObj>
              </mc:Choice>
              <mc:Fallback>
                <p:oleObj name="Worksheet" r:id="rId3" imgW="8755274" imgH="6362669" progId="Excel.Sheet.8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43A6A5AF-9E13-66C8-643B-502DD1010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957" y="666403"/>
                        <a:ext cx="55911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egnaposto contenuto 9">
            <a:extLst>
              <a:ext uri="{FF2B5EF4-FFF2-40B4-BE49-F238E27FC236}">
                <a16:creationId xmlns:a16="http://schemas.microsoft.com/office/drawing/2014/main" id="{0D91E80F-0D20-0F83-2604-1DB099A62B7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61315" y="898903"/>
            <a:ext cx="2439773" cy="286029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1400" b="1" u="sng">
                <a:solidFill>
                  <a:schemeClr val="accent4"/>
                </a:solidFill>
              </a:rPr>
              <a:t>Le aree specializzate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 b="1"/>
              <a:t>Differenziale</a:t>
            </a:r>
            <a:r>
              <a:rPr lang="it-IT" sz="1400"/>
              <a:t> generalmente significativo rispetto al contributo che il settore apporta alla dinamica regionale degli avviamenti;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/>
              <a:t>In taluni casi, il </a:t>
            </a:r>
            <a:r>
              <a:rPr lang="it-IT" sz="1400" b="1"/>
              <a:t>limitato peso </a:t>
            </a:r>
            <a:r>
              <a:rPr lang="it-IT" sz="1400"/>
              <a:t>del settore riduce sensibilmente i differenziali, che, laddove presenti, sono territorialmente circoscritti.</a:t>
            </a:r>
          </a:p>
        </p:txBody>
      </p:sp>
      <p:sp>
        <p:nvSpPr>
          <p:cNvPr id="8" name="Parentesi graffa chiusa 7">
            <a:extLst>
              <a:ext uri="{FF2B5EF4-FFF2-40B4-BE49-F238E27FC236}">
                <a16:creationId xmlns:a16="http://schemas.microsoft.com/office/drawing/2014/main" id="{BEECDAE4-0750-69FF-AD55-7A79A4F8EE1C}"/>
              </a:ext>
            </a:extLst>
          </p:cNvPr>
          <p:cNvSpPr/>
          <p:nvPr/>
        </p:nvSpPr>
        <p:spPr>
          <a:xfrm>
            <a:off x="4552992" y="892438"/>
            <a:ext cx="232699" cy="174757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E11E9FA-420E-4163-29A2-0692AB6D0053}"/>
              </a:ext>
            </a:extLst>
          </p:cNvPr>
          <p:cNvSpPr txBox="1"/>
          <p:nvPr/>
        </p:nvSpPr>
        <p:spPr>
          <a:xfrm>
            <a:off x="4839425" y="1443435"/>
            <a:ext cx="109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>
                <a:solidFill>
                  <a:srgbClr val="FF0000"/>
                </a:solidFill>
              </a:rPr>
              <a:t>Alti</a:t>
            </a:r>
          </a:p>
          <a:p>
            <a:pPr algn="ctr"/>
            <a:r>
              <a:rPr lang="it-IT" sz="1200">
                <a:solidFill>
                  <a:srgbClr val="FF0000"/>
                </a:solidFill>
              </a:rPr>
              <a:t>differenziali</a:t>
            </a:r>
          </a:p>
          <a:p>
            <a:pPr algn="ctr"/>
            <a:r>
              <a:rPr lang="it-IT" sz="1200">
                <a:solidFill>
                  <a:srgbClr val="FF0000"/>
                </a:solidFill>
              </a:rPr>
              <a:t>(&gt; 3 </a:t>
            </a:r>
            <a:r>
              <a:rPr lang="it-IT" sz="1200" err="1">
                <a:solidFill>
                  <a:srgbClr val="FF0000"/>
                </a:solidFill>
              </a:rPr>
              <a:t>p.ti</a:t>
            </a:r>
            <a:r>
              <a:rPr lang="it-IT" sz="1200">
                <a:solidFill>
                  <a:srgbClr val="FF0000"/>
                </a:solidFill>
              </a:rPr>
              <a:t> %)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94C7407-CE0D-60EC-7BD9-CB90D8255CDC}"/>
              </a:ext>
            </a:extLst>
          </p:cNvPr>
          <p:cNvSpPr txBox="1"/>
          <p:nvPr/>
        </p:nvSpPr>
        <p:spPr>
          <a:xfrm>
            <a:off x="2984170" y="3184174"/>
            <a:ext cx="107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>
                <a:solidFill>
                  <a:srgbClr val="FF0000"/>
                </a:solidFill>
              </a:rPr>
              <a:t>Bassi differenziali</a:t>
            </a:r>
          </a:p>
          <a:p>
            <a:pPr algn="ctr"/>
            <a:r>
              <a:rPr lang="it-IT" sz="1200">
                <a:solidFill>
                  <a:srgbClr val="FF0000"/>
                </a:solidFill>
              </a:rPr>
              <a:t>(&lt; 1 p.to %)</a:t>
            </a:r>
          </a:p>
        </p:txBody>
      </p:sp>
      <p:sp>
        <p:nvSpPr>
          <p:cNvPr id="16" name="Parentesi graffa chiusa 15">
            <a:extLst>
              <a:ext uri="{FF2B5EF4-FFF2-40B4-BE49-F238E27FC236}">
                <a16:creationId xmlns:a16="http://schemas.microsoft.com/office/drawing/2014/main" id="{E1B05735-1D22-CE14-2AB6-F1F72D463DDD}"/>
              </a:ext>
            </a:extLst>
          </p:cNvPr>
          <p:cNvSpPr/>
          <p:nvPr/>
        </p:nvSpPr>
        <p:spPr>
          <a:xfrm>
            <a:off x="2748925" y="2698403"/>
            <a:ext cx="235245" cy="161787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4533A8E-68BA-3C9E-A7D4-4EF6D4ED7504}"/>
              </a:ext>
            </a:extLst>
          </p:cNvPr>
          <p:cNvSpPr txBox="1"/>
          <p:nvPr/>
        </p:nvSpPr>
        <p:spPr>
          <a:xfrm>
            <a:off x="4967206" y="4159674"/>
            <a:ext cx="37218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/>
              <a:t>Quote di avviamenti nei settori di rilievo regionale a livello complessivo e nelle aree a forte specializzazione. Area: Lombardia. Periodo: media anni 2022 – 2024. Fonte: SISTAL 2.0</a:t>
            </a:r>
          </a:p>
        </p:txBody>
      </p:sp>
    </p:spTree>
    <p:extLst>
      <p:ext uri="{BB962C8B-B14F-4D97-AF65-F5344CB8AC3E}">
        <p14:creationId xmlns:p14="http://schemas.microsoft.com/office/powerpoint/2010/main" val="359890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0D9E3-9BB1-06F1-9662-1AB3AF1BB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9FC2BC0-4F45-D315-179D-6B12966A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7" name="Immagine 6" descr="oml.PNG">
            <a:extLst>
              <a:ext uri="{FF2B5EF4-FFF2-40B4-BE49-F238E27FC236}">
                <a16:creationId xmlns:a16="http://schemas.microsoft.com/office/drawing/2014/main" id="{202FA8D9-866B-D7EE-3727-5C026D2208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2000" y="4822005"/>
            <a:ext cx="1156502" cy="252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EC7F108D-7BB0-ECFB-DB12-FB5D22011F62}"/>
              </a:ext>
            </a:extLst>
          </p:cNvPr>
          <p:cNvSpPr txBox="1">
            <a:spLocks/>
          </p:cNvSpPr>
          <p:nvPr/>
        </p:nvSpPr>
        <p:spPr>
          <a:xfrm>
            <a:off x="457200" y="164862"/>
            <a:ext cx="8229600" cy="457201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2000"/>
              <a:t>L’entità delle specializzazioni nel turismo</a:t>
            </a:r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260CFD43-C014-EF44-0656-C3B4F63C97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1CF4BA40-CBBE-EE6F-B047-B48FE961F0D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FF3533-C2C3-3202-A9B2-27DD4CA51982}"/>
              </a:ext>
            </a:extLst>
          </p:cNvPr>
          <p:cNvSpPr txBox="1"/>
          <p:nvPr/>
        </p:nvSpPr>
        <p:spPr>
          <a:xfrm>
            <a:off x="5027688" y="634326"/>
            <a:ext cx="411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/>
              <a:t>Numero di aree per grado di specializzazione nel settore e relativi avviamenti. Area: Lombardia. Periodo: anni 2022-2024. Fonte: SISTAL 2.0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2B203FFB-8F2D-B0E1-180B-FA23D78C6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181932"/>
              </p:ext>
            </p:extLst>
          </p:nvPr>
        </p:nvGraphicFramePr>
        <p:xfrm>
          <a:off x="450850" y="952036"/>
          <a:ext cx="3888253" cy="155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253">
                  <a:extLst>
                    <a:ext uri="{9D8B030D-6E8A-4147-A177-3AD203B41FA5}">
                      <a16:colId xmlns:a16="http://schemas.microsoft.com/office/drawing/2014/main" val="376663501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24620781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58495376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679246549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Indicatore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Aree </a:t>
                      </a:r>
                    </a:p>
                    <a:p>
                      <a:pPr algn="ctr" font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 forte special.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Altre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aree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Totale Lombardia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30901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Numero territori (CPI)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50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b="1" u="none" strike="noStrike">
                          <a:effectLst/>
                          <a:latin typeface="+mn-lt"/>
                        </a:rPr>
                        <a:t>64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22166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Avviamenti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65.138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48.836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b="1" u="none" strike="noStrike">
                          <a:effectLst/>
                          <a:latin typeface="+mn-lt"/>
                        </a:rPr>
                        <a:t>113.974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90423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% su tot. economia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14,4%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1,3%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b="1" u="none" strike="noStrike">
                          <a:effectLst/>
                          <a:latin typeface="+mn-lt"/>
                        </a:rPr>
                        <a:t>2,6%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94771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664872"/>
                  </a:ext>
                </a:extLst>
              </a:tr>
            </a:tbl>
          </a:graphicData>
        </a:graphic>
      </p:graphicFrame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1809FA86-6BA1-1264-DD23-ED3C1FC47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265619"/>
              </p:ext>
            </p:extLst>
          </p:nvPr>
        </p:nvGraphicFramePr>
        <p:xfrm>
          <a:off x="450850" y="3072586"/>
          <a:ext cx="3888253" cy="155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2253">
                  <a:extLst>
                    <a:ext uri="{9D8B030D-6E8A-4147-A177-3AD203B41FA5}">
                      <a16:colId xmlns:a16="http://schemas.microsoft.com/office/drawing/2014/main" val="188614732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29911756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9237325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48059126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200" b="1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Indicatore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Aree</a:t>
                      </a:r>
                    </a:p>
                    <a:p>
                      <a:pPr algn="ctr" font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 forte special.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Altre 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aree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Totale Lombardia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29416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Numero territori (CPI)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24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40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b="1" u="none" strike="noStrike">
                          <a:effectLst/>
                          <a:latin typeface="+mn-lt"/>
                        </a:rPr>
                        <a:t>64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43239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Avviamenti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203.360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402.376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b="1" u="none" strike="noStrike">
                          <a:effectLst/>
                          <a:latin typeface="+mn-lt"/>
                        </a:rPr>
                        <a:t>605.736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250789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% su tot. economia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21,1%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u="none" strike="noStrike">
                          <a:effectLst/>
                          <a:latin typeface="+mn-lt"/>
                        </a:rPr>
                        <a:t>12,0%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200" b="1" u="none" strike="noStrike">
                          <a:effectLst/>
                          <a:latin typeface="+mn-lt"/>
                        </a:rPr>
                        <a:t>14,0%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18738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317579"/>
                  </a:ext>
                </a:extLst>
              </a:tr>
            </a:tbl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99E289-2AC1-D233-E7BB-865584A0431E}"/>
              </a:ext>
            </a:extLst>
          </p:cNvPr>
          <p:cNvSpPr txBox="1"/>
          <p:nvPr/>
        </p:nvSpPr>
        <p:spPr>
          <a:xfrm>
            <a:off x="375575" y="6656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u="sng">
                <a:solidFill>
                  <a:schemeClr val="accent4"/>
                </a:solidFill>
                <a:latin typeface="+mj-lt"/>
              </a:rPr>
              <a:t>I servizi di alloggio (I.55)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DC6E49E-E3DA-6506-2B71-F68C8A990157}"/>
              </a:ext>
            </a:extLst>
          </p:cNvPr>
          <p:cNvSpPr txBox="1"/>
          <p:nvPr/>
        </p:nvSpPr>
        <p:spPr>
          <a:xfrm>
            <a:off x="366386" y="2764771"/>
            <a:ext cx="159210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200" u="sng">
                <a:solidFill>
                  <a:schemeClr val="accent4"/>
                </a:solidFill>
                <a:latin typeface="+mj-lt"/>
              </a:rPr>
              <a:t>La ristorazione (I.56)</a:t>
            </a:r>
            <a:endParaRPr lang="en-US"/>
          </a:p>
        </p:txBody>
      </p:sp>
      <p:sp>
        <p:nvSpPr>
          <p:cNvPr id="17" name="Segnaposto contenuto 9">
            <a:extLst>
              <a:ext uri="{FF2B5EF4-FFF2-40B4-BE49-F238E27FC236}">
                <a16:creationId xmlns:a16="http://schemas.microsoft.com/office/drawing/2014/main" id="{30812372-D81C-2170-1BE7-3A35A0606BA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04898" y="1215145"/>
            <a:ext cx="4268821" cy="333621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it-IT" sz="1400" b="1"/>
              <a:t>Differenziali considerevoli </a:t>
            </a:r>
            <a:r>
              <a:rPr lang="it-IT" sz="1400"/>
              <a:t>anche internamente alle stesse aree specializzate;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 b="1"/>
              <a:t>Servizi di alloggio (I.55)</a:t>
            </a:r>
            <a:r>
              <a:rPr lang="it-IT" sz="1400"/>
              <a:t>: notevole variabilità (38,8 punti percentuali) tra la situazione di Morbegno (3,7%) e quella di Bormio (42,5%). Pur a fronte delle punte di Bormio (42,5%), Menaggio (32,4%) e Salò (25,9%) in numerosi altri casi si osservano delle incidenze di tutto rilievo;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 b="1"/>
              <a:t>Ristorazione (I.56)</a:t>
            </a:r>
            <a:r>
              <a:rPr lang="it-IT" sz="1400"/>
              <a:t>: differenziali meno ampi ma di rilievo (16,4 punti percentuali) e presenza di quote sistematicamente a due cifre, comprese tra il 17,0% di Lovere ed il 33,4% di Luino. In più della metà dei casi l’incidenza del settore supera il 20%.</a:t>
            </a:r>
          </a:p>
        </p:txBody>
      </p:sp>
    </p:spTree>
    <p:extLst>
      <p:ext uri="{BB962C8B-B14F-4D97-AF65-F5344CB8AC3E}">
        <p14:creationId xmlns:p14="http://schemas.microsoft.com/office/powerpoint/2010/main" val="189807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B762B-E6A9-5A42-2057-A5C80794A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C11A162-3986-E34A-7EFA-24A93DB4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678E-4F8A-3F41-9C87-B58FCDFA0442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7" name="Immagine 6" descr="oml.PNG">
            <a:extLst>
              <a:ext uri="{FF2B5EF4-FFF2-40B4-BE49-F238E27FC236}">
                <a16:creationId xmlns:a16="http://schemas.microsoft.com/office/drawing/2014/main" id="{DC0F9A85-ED3D-F9EB-96C2-EE3D42BD83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2000" y="4822005"/>
            <a:ext cx="1156502" cy="252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31282CF6-A4F3-1B29-730C-51DD86231171}"/>
              </a:ext>
            </a:extLst>
          </p:cNvPr>
          <p:cNvSpPr txBox="1">
            <a:spLocks/>
          </p:cNvSpPr>
          <p:nvPr/>
        </p:nvSpPr>
        <p:spPr>
          <a:xfrm>
            <a:off x="457200" y="164862"/>
            <a:ext cx="8229600" cy="457201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2000"/>
              <a:t>Il contributo delle aree specializzate</a:t>
            </a:r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6A110F9E-54DA-BC92-A44E-FE89447BBF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572000" y="4826897"/>
            <a:ext cx="310741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Una Regione, tante anime. La Lombardia e le sue geografie del lavoro</a:t>
            </a:r>
          </a:p>
        </p:txBody>
      </p:sp>
      <p:sp>
        <p:nvSpPr>
          <p:cNvPr id="13" name="Segnaposto data 2">
            <a:extLst>
              <a:ext uri="{FF2B5EF4-FFF2-40B4-BE49-F238E27FC236}">
                <a16:creationId xmlns:a16="http://schemas.microsoft.com/office/drawing/2014/main" id="{D8E0C689-B756-A698-3D6E-2ABCBC0FE0F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38400" y="4826897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it-IT"/>
              <a:t>19 marzo 2026</a:t>
            </a:r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03F0CBA5-8DB5-7B77-9C2B-4C01A4669A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087198"/>
              </p:ext>
            </p:extLst>
          </p:nvPr>
        </p:nvGraphicFramePr>
        <p:xfrm>
          <a:off x="450850" y="687588"/>
          <a:ext cx="558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762929" imgH="6370304" progId="Excel.Sheet.8">
                  <p:embed/>
                </p:oleObj>
              </mc:Choice>
              <mc:Fallback>
                <p:oleObj name="Worksheet" r:id="rId3" imgW="8762929" imgH="6370304" progId="Excel.Sheet.8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03F0CBA5-8DB5-7B77-9C2B-4C01A4669A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0850" y="687588"/>
                        <a:ext cx="558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egnaposto contenuto 9">
            <a:extLst>
              <a:ext uri="{FF2B5EF4-FFF2-40B4-BE49-F238E27FC236}">
                <a16:creationId xmlns:a16="http://schemas.microsoft.com/office/drawing/2014/main" id="{D32E5831-897D-A11A-EC3B-1977B4ABBC9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05155" y="1417064"/>
            <a:ext cx="2439773" cy="22329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1400" b="1" u="sng">
                <a:solidFill>
                  <a:schemeClr val="accent4"/>
                </a:solidFill>
              </a:rPr>
              <a:t>Le aree specializzate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/>
              <a:t>Quadro di fondo con numerose peculiarità;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/>
              <a:t>Prevalenza di casi in cui i territori specializzati generano più della metà dei flussi delle nuove assunzioni. </a:t>
            </a:r>
          </a:p>
        </p:txBody>
      </p:sp>
      <p:sp>
        <p:nvSpPr>
          <p:cNvPr id="8" name="Parentesi graffa aperta 7">
            <a:extLst>
              <a:ext uri="{FF2B5EF4-FFF2-40B4-BE49-F238E27FC236}">
                <a16:creationId xmlns:a16="http://schemas.microsoft.com/office/drawing/2014/main" id="{6A6EFCF9-EDAB-C0D7-04CF-9742CC701DD1}"/>
              </a:ext>
            </a:extLst>
          </p:cNvPr>
          <p:cNvSpPr/>
          <p:nvPr/>
        </p:nvSpPr>
        <p:spPr>
          <a:xfrm rot="5400000">
            <a:off x="3970036" y="-666081"/>
            <a:ext cx="214681" cy="3809833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6407EC-32DD-94B0-8EBD-5731582FA73E}"/>
              </a:ext>
            </a:extLst>
          </p:cNvPr>
          <p:cNvSpPr txBox="1"/>
          <p:nvPr/>
        </p:nvSpPr>
        <p:spPr>
          <a:xfrm>
            <a:off x="2842259" y="852050"/>
            <a:ext cx="2483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>
                <a:solidFill>
                  <a:srgbClr val="FF0000"/>
                </a:solidFill>
              </a:rPr>
              <a:t>Quota aree specializzate &gt; 50%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B7537EF4-DF16-A6F1-5B35-13ACAB00BC5C}"/>
              </a:ext>
            </a:extLst>
          </p:cNvPr>
          <p:cNvCxnSpPr/>
          <p:nvPr/>
        </p:nvCxnSpPr>
        <p:spPr>
          <a:xfrm>
            <a:off x="978293" y="1873107"/>
            <a:ext cx="500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DF75C14-DD68-6E80-A861-31A78CE7C362}"/>
              </a:ext>
            </a:extLst>
          </p:cNvPr>
          <p:cNvSpPr txBox="1"/>
          <p:nvPr/>
        </p:nvSpPr>
        <p:spPr>
          <a:xfrm>
            <a:off x="6292570" y="3859739"/>
            <a:ext cx="27736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/>
              <a:t>Peso degli avviamenti imputabile alle aree a forte specializzazione rispetto al complesso delle assunzioni lombarde (settori di rilievo regionale). </a:t>
            </a:r>
          </a:p>
          <a:p>
            <a:pPr algn="r"/>
            <a:r>
              <a:rPr lang="it-IT" sz="900"/>
              <a:t>Area: Lombardia. </a:t>
            </a:r>
          </a:p>
          <a:p>
            <a:pPr algn="r"/>
            <a:r>
              <a:rPr lang="it-IT" sz="900"/>
              <a:t>Periodo: media anni 2022 – 2024.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62C4EFC-7217-4750-A3E9-58646C935D36}"/>
              </a:ext>
            </a:extLst>
          </p:cNvPr>
          <p:cNvSpPr txBox="1"/>
          <p:nvPr/>
        </p:nvSpPr>
        <p:spPr>
          <a:xfrm>
            <a:off x="978293" y="736634"/>
            <a:ext cx="1133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>
                <a:latin typeface="+mj-lt"/>
              </a:rPr>
              <a:t>Fonte: SISTAL 2.0</a:t>
            </a:r>
          </a:p>
        </p:txBody>
      </p:sp>
    </p:spTree>
    <p:extLst>
      <p:ext uri="{BB962C8B-B14F-4D97-AF65-F5344CB8AC3E}">
        <p14:creationId xmlns:p14="http://schemas.microsoft.com/office/powerpoint/2010/main" val="3049480502"/>
      </p:ext>
    </p:extLst>
  </p:cSld>
  <p:clrMapOvr>
    <a:masterClrMapping/>
  </p:clrMapOvr>
</p:sld>
</file>

<file path=ppt/theme/theme1.xml><?xml version="1.0" encoding="utf-8"?>
<a:theme xmlns:a="http://schemas.openxmlformats.org/drawingml/2006/main" name="Schema_cover">
  <a:themeElements>
    <a:clrScheme name="Personalizzati 9">
      <a:dk1>
        <a:srgbClr val="3C3C3B"/>
      </a:dk1>
      <a:lt1>
        <a:srgbClr val="FFFFFF"/>
      </a:lt1>
      <a:dk2>
        <a:srgbClr val="A2BB2C"/>
      </a:dk2>
      <a:lt2>
        <a:srgbClr val="00803F"/>
      </a:lt2>
      <a:accent1>
        <a:srgbClr val="1B9583"/>
      </a:accent1>
      <a:accent2>
        <a:srgbClr val="15AF97"/>
      </a:accent2>
      <a:accent3>
        <a:srgbClr val="61B34F"/>
      </a:accent3>
      <a:accent4>
        <a:srgbClr val="00A13A"/>
      </a:accent4>
      <a:accent5>
        <a:srgbClr val="28B8CE"/>
      </a:accent5>
      <a:accent6>
        <a:srgbClr val="008EA7"/>
      </a:accent6>
      <a:hlink>
        <a:srgbClr val="A2BC2C"/>
      </a:hlink>
      <a:folHlink>
        <a:srgbClr val="3C3C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chema pagine interne">
  <a:themeElements>
    <a:clrScheme name="Personalizzati 9">
      <a:dk1>
        <a:srgbClr val="3C3C3B"/>
      </a:dk1>
      <a:lt1>
        <a:srgbClr val="FFFFFF"/>
      </a:lt1>
      <a:dk2>
        <a:srgbClr val="A2BB2C"/>
      </a:dk2>
      <a:lt2>
        <a:srgbClr val="00803F"/>
      </a:lt2>
      <a:accent1>
        <a:srgbClr val="1B9583"/>
      </a:accent1>
      <a:accent2>
        <a:srgbClr val="15AF97"/>
      </a:accent2>
      <a:accent3>
        <a:srgbClr val="61B34F"/>
      </a:accent3>
      <a:accent4>
        <a:srgbClr val="00A13A"/>
      </a:accent4>
      <a:accent5>
        <a:srgbClr val="28B8CE"/>
      </a:accent5>
      <a:accent6>
        <a:srgbClr val="008EA7"/>
      </a:accent6>
      <a:hlink>
        <a:srgbClr val="A2BC2C"/>
      </a:hlink>
      <a:folHlink>
        <a:srgbClr val="3C3C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3633</Words>
  <Application>Microsoft Office PowerPoint</Application>
  <PresentationFormat>Presentazione su schermo (16:9)</PresentationFormat>
  <Paragraphs>648</Paragraphs>
  <Slides>36</Slides>
  <Notes>10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3" baseType="lpstr">
      <vt:lpstr>Arial</vt:lpstr>
      <vt:lpstr>Calibri</vt:lpstr>
      <vt:lpstr>Courier New</vt:lpstr>
      <vt:lpstr>Wingdings</vt:lpstr>
      <vt:lpstr>Schema_cover</vt:lpstr>
      <vt:lpstr>Schema pagine interne</vt:lpstr>
      <vt:lpstr>Worksheet</vt:lpstr>
      <vt:lpstr>Una regione, tante anime</vt:lpstr>
      <vt:lpstr>Presentazione standard di PowerPoint</vt:lpstr>
      <vt:lpstr>… e il suo funzionamento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</vt:lpstr>
      <vt:lpstr>I focus settoriali   Osservando le mappe</vt:lpstr>
      <vt:lpstr>Tessile e moda  Cosa rimane oggi del settore in Lombardia dopo la crisi degli ultimi decenni?   Giovanni Tavolaro, Osservatorio della Provincia di Como</vt:lpstr>
      <vt:lpstr>Il ruolo del Tessile in Lombardia</vt:lpstr>
      <vt:lpstr>Il comparto del Tessile - Moda</vt:lpstr>
      <vt:lpstr>I territori a forte specializzazione occupazionale</vt:lpstr>
      <vt:lpstr>C.13 – Industrie tessili</vt:lpstr>
      <vt:lpstr>C.14 – Confezioni</vt:lpstr>
      <vt:lpstr>Logistica e Trasporti  I legami tra la dotazione territoriale, lo sviluppo economico e le dinamiche del mercato del lavoro  Alberto Giunta, Osservatorio della Provincia di Pavia</vt:lpstr>
      <vt:lpstr>Il comparto Logistica e Trasporti</vt:lpstr>
      <vt:lpstr>La dotazione infrastrutturale</vt:lpstr>
      <vt:lpstr>Presentazione standard di PowerPoint</vt:lpstr>
      <vt:lpstr>Presentazione standard di PowerPoint</vt:lpstr>
      <vt:lpstr>Magazzinaggio e supporto ai trasporti (H.52)</vt:lpstr>
      <vt:lpstr>Meccanica  Avviamenti e concentrazione: un segno di forza o di vulnerabilità?  Andrea Paola Di Cesare, Osservatorio della Provincia di Brescia</vt:lpstr>
      <vt:lpstr>Il comparto della Meccanica </vt:lpstr>
      <vt:lpstr>Presentazione standard di PowerPoint</vt:lpstr>
      <vt:lpstr>I territori a forte specializzazione occupazionale</vt:lpstr>
      <vt:lpstr>Brescia: la metallurgia (C.24) e la fabbricazione di prodotti in metallo (C.25)</vt:lpstr>
      <vt:lpstr>La filiera agro-alimentare  Cosa ci dicono le specializzazioni occupazionali?   Marco Casana, Osservatorio della Provincia di Cremona</vt:lpstr>
      <vt:lpstr>La filiera agro-alimentare</vt:lpstr>
      <vt:lpstr>Il contributo della domanda di lavoro nella filiera agro-alimentare</vt:lpstr>
      <vt:lpstr>La geografia della domanda di lavoro nella filiera agro-alimentare</vt:lpstr>
      <vt:lpstr>La geografia della domanda di lavoro nella filiera agro-alimentare</vt:lpstr>
      <vt:lpstr>La geografia della domanda di lavoro nella filiera agro-alimentare</vt:lpstr>
      <vt:lpstr>La geografia della domanda di lavoro nella filiera agro-alimentare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employee</dc:creator>
  <cp:lastModifiedBy>Giulia Tarantola</cp:lastModifiedBy>
  <cp:revision>10</cp:revision>
  <cp:lastPrinted>2026-03-10T07:01:36Z</cp:lastPrinted>
  <dcterms:created xsi:type="dcterms:W3CDTF">2019-07-02T13:36:47Z</dcterms:created>
  <dcterms:modified xsi:type="dcterms:W3CDTF">2026-03-17T16:07:18Z</dcterms:modified>
</cp:coreProperties>
</file>