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5" r:id="rId1"/>
    <p:sldMasterId id="2147483702" r:id="rId2"/>
  </p:sldMasterIdLst>
  <p:notesMasterIdLst>
    <p:notesMasterId r:id="rId39"/>
  </p:notesMasterIdLst>
  <p:sldIdLst>
    <p:sldId id="263" r:id="rId3"/>
    <p:sldId id="294" r:id="rId4"/>
    <p:sldId id="300" r:id="rId5"/>
    <p:sldId id="297" r:id="rId6"/>
    <p:sldId id="302" r:id="rId7"/>
    <p:sldId id="307" r:id="rId8"/>
    <p:sldId id="303" r:id="rId9"/>
    <p:sldId id="304" r:id="rId10"/>
    <p:sldId id="305" r:id="rId11"/>
    <p:sldId id="308" r:id="rId12"/>
    <p:sldId id="293" r:id="rId13"/>
    <p:sldId id="288" r:id="rId14"/>
    <p:sldId id="312" r:id="rId15"/>
    <p:sldId id="289" r:id="rId16"/>
    <p:sldId id="313" r:id="rId17"/>
    <p:sldId id="309" r:id="rId18"/>
    <p:sldId id="311" r:id="rId19"/>
    <p:sldId id="315" r:id="rId20"/>
    <p:sldId id="314" r:id="rId21"/>
    <p:sldId id="316" r:id="rId22"/>
    <p:sldId id="330" r:id="rId23"/>
    <p:sldId id="327" r:id="rId24"/>
    <p:sldId id="258" r:id="rId25"/>
    <p:sldId id="375" r:id="rId26"/>
    <p:sldId id="332" r:id="rId27"/>
    <p:sldId id="377" r:id="rId28"/>
    <p:sldId id="376" r:id="rId29"/>
    <p:sldId id="299" r:id="rId30"/>
    <p:sldId id="310" r:id="rId31"/>
    <p:sldId id="378" r:id="rId32"/>
    <p:sldId id="379" r:id="rId33"/>
    <p:sldId id="380" r:id="rId34"/>
    <p:sldId id="381" r:id="rId35"/>
    <p:sldId id="317" r:id="rId36"/>
    <p:sldId id="382" r:id="rId37"/>
    <p:sldId id="386" r:id="rId38"/>
  </p:sldIdLst>
  <p:sldSz cx="9144000" cy="5143500" type="screen16x9"/>
  <p:notesSz cx="7010400" cy="92964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orient="horz" pos="1665" userDrawn="1">
          <p15:clr>
            <a:srgbClr val="A4A3A4"/>
          </p15:clr>
        </p15:guide>
        <p15:guide id="3" userDrawn="1">
          <p15:clr>
            <a:srgbClr val="A4A3A4"/>
          </p15:clr>
        </p15:guide>
        <p15:guide id="4" orient="horz" pos="1663" userDrawn="1">
          <p15:clr>
            <a:srgbClr val="A4A3A4"/>
          </p15:clr>
        </p15:guide>
        <p15:guide id="5" pos="4214" userDrawn="1">
          <p15:clr>
            <a:srgbClr val="A4A3A4"/>
          </p15:clr>
        </p15:guide>
        <p15:guide id="6" orient="horz" pos="2368" userDrawn="1">
          <p15:clr>
            <a:srgbClr val="A4A3A4"/>
          </p15:clr>
        </p15:guide>
        <p15:guide id="7" orient="horz" pos="1824" userDrawn="1">
          <p15:clr>
            <a:srgbClr val="A4A3A4"/>
          </p15:clr>
        </p15:guide>
        <p15:guide id="8" pos="771" userDrawn="1">
          <p15:clr>
            <a:srgbClr val="A4A3A4"/>
          </p15:clr>
        </p15:guide>
        <p15:guide id="9" orient="horz" pos="1529" userDrawn="1">
          <p15:clr>
            <a:srgbClr val="A4A3A4"/>
          </p15:clr>
        </p15:guide>
        <p15:guide id="10" orient="horz" pos="1144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E994E3B-C8CB-5339-7FF3-7B5D3336AA39}" name="Giulia Tarantola" initials="GT" userId="S::giulia_tarantola@regione.lombardia.it::d2a560f2-4b06-4990-8d93-1e5f51f645a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F2F2"/>
    <a:srgbClr val="C0E1B9"/>
    <a:srgbClr val="DFF0DC"/>
    <a:srgbClr val="C0E189"/>
    <a:srgbClr val="EEEEEE"/>
    <a:srgbClr val="00A3DB"/>
    <a:srgbClr val="E7E7E7"/>
    <a:srgbClr val="343433"/>
    <a:srgbClr val="76988F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292449-2566-D224-549E-A810051449D7}" v="3" dt="2026-03-16T06:57:18.652"/>
    <p1510:client id="{1C978EB3-E3A7-435A-84E1-A2860547EB7D}" v="1" dt="2026-03-16T08:39:58.850"/>
    <p1510:client id="{514E232A-8922-9132-CBD1-028B1835EA03}" v="8" dt="2026-03-16T07:36:56.116"/>
    <p1510:client id="{58C92208-65F6-360C-E2DA-CEC4C8450C37}" v="135" dt="2026-03-15T11:49:22.489"/>
    <p1510:client id="{70DA2B36-3B89-94E4-9750-4B9A32D55DD9}" v="375" dt="2026-03-15T16:46:38.853"/>
    <p1510:client id="{BDB2131B-C89A-5EC6-C288-B2D880D4B67F}" v="28" dt="2026-03-17T08:40:44.4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Stile medio 2 - Color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C89EF96-8CEA-46FF-86C4-4CE0E7609802}" styleName="Stile chiaro 3 - Color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Stile chiaro 1 - Color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1167" y="290"/>
      </p:cViewPr>
      <p:guideLst>
        <p:guide orient="horz" pos="1665"/>
        <p:guide/>
        <p:guide orient="horz" pos="1663"/>
        <p:guide pos="4214"/>
        <p:guide orient="horz" pos="2368"/>
        <p:guide orient="horz" pos="1824"/>
        <p:guide pos="771"/>
        <p:guide orient="horz" pos="1529"/>
        <p:guide orient="horz" pos="114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45" Type="http://schemas.microsoft.com/office/2018/10/relationships/authors" Target="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D3493BF-8B9D-D444-B8E1-F3B8CF9AE3F1}" type="datetimeFigureOut">
              <a:rPr lang="it-IT" smtClean="0"/>
              <a:t>17/03/2026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D4BBA6A-2424-814B-A196-1DBC8A3AE57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40328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4BBA6A-2424-814B-A196-1DBC8A3AE57B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36380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2BC5F1-6943-F74D-1012-EF064F49E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08B714BB-2727-BC50-AD4B-0FE7CD82B2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93A5991B-6C18-09AF-9CE2-1DCD9DF5B2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B0D83EE-27FC-ECB3-E3AB-73B9FE0194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4BBA6A-2424-814B-A196-1DBC8A3AE57B}" type="slidenum">
              <a:rPr lang="it-IT" smtClean="0"/>
              <a:t>36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16707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672B7-89D8-3F79-7F1D-04F1E6BBBA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87701A98-389B-36FF-CFC3-16BC900CE6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C6CA4D92-1500-45FB-A1AC-6E73095B80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31691F8-6AA2-96EC-D08B-CA820223C6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4BBA6A-2424-814B-A196-1DBC8A3AE57B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03529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2AD057-C116-C73C-56AC-D9A113FCD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846CF0D9-F5C2-B6F3-A6E5-D3352AD852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ACEDD8D7-6A8F-05A9-CC93-1093A8A9CE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16AF67E-627F-A3BE-A418-EA9DAB7526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4BBA6A-2424-814B-A196-1DBC8A3AE57B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76794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72466C-0DB3-6459-566B-10297AA605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B3C5AD6F-856C-6FB2-8FF9-F779B87750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5F56A03B-4641-462E-F462-B63879B0CA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A022EA3-1C98-8409-C11E-E5E9942550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4BBA6A-2424-814B-A196-1DBC8A3AE57B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15026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4BBA6A-2424-814B-A196-1DBC8A3AE57B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71107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3BC77-4B39-5DC2-481A-8B61682780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3E4046B6-46C1-D8DF-DF22-6F317D673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C8F535E8-76BD-F9A7-C91D-71587E7800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602666B-1C32-5D17-F7B9-FF4E4306AA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4BBA6A-2424-814B-A196-1DBC8A3AE57B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95332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4BBA6A-2424-814B-A196-1DBC8A3AE57B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20793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70E7D5-173E-FC13-4D01-66CE2FEA4F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2DEBAC4-01D5-D69C-2D5C-7552EA0698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9E9416FF-67BB-0237-E60B-AD02F14270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001F85D-9C9E-C698-E54A-5D4F4394CE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4BBA6A-2424-814B-A196-1DBC8A3AE57B}" type="slidenum">
              <a:rPr lang="it-IT" smtClean="0"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62512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4BBA6A-2424-814B-A196-1DBC8A3AE57B}" type="slidenum">
              <a:rPr lang="it-IT" smtClean="0"/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7110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sv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1_cover_senza_immagin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 descr="Immagine che contiene Elementi grafici, arte, creatività, design&#10;&#10;Descrizione generata automaticamente con attendibilità media">
            <a:extLst>
              <a:ext uri="{FF2B5EF4-FFF2-40B4-BE49-F238E27FC236}">
                <a16:creationId xmlns:a16="http://schemas.microsoft.com/office/drawing/2014/main" id="{3BAF8911-78C4-D634-7A92-E2570787C6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9144000" cy="51435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E9F5B7B7-05F6-B140-9D7C-C932BB4AB0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99" y="1842507"/>
            <a:ext cx="5040000" cy="454762"/>
          </a:xfrm>
        </p:spPr>
        <p:txBody>
          <a:bodyPr>
            <a:noAutofit/>
          </a:bodyPr>
          <a:lstStyle>
            <a:lvl1pPr algn="l">
              <a:defRPr sz="2500" b="1">
                <a:solidFill>
                  <a:schemeClr val="bg1"/>
                </a:solidFill>
              </a:defRPr>
            </a:lvl1pPr>
          </a:lstStyle>
          <a:p>
            <a:r>
              <a:rPr lang="it-IT"/>
              <a:t>Titolo della Presentazione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14ACDBA-BEF4-1746-8707-D483628BE6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2438" y="3668532"/>
            <a:ext cx="2133600" cy="273844"/>
          </a:xfrm>
        </p:spPr>
        <p:txBody>
          <a:bodyPr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r>
              <a:rPr lang="it-IT"/>
              <a:t>19 marzo 2026</a:t>
            </a: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3E35F066-A880-0949-932D-77B770C10E3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025" y="2399083"/>
            <a:ext cx="5040000" cy="736003"/>
          </a:xfrm>
        </p:spPr>
        <p:txBody>
          <a:bodyPr>
            <a:noAutofit/>
          </a:bodyPr>
          <a:lstStyle>
            <a:lvl1pPr marL="0" indent="0">
              <a:buNone/>
              <a:defRPr sz="1900" b="0">
                <a:solidFill>
                  <a:schemeClr val="bg1"/>
                </a:solidFill>
              </a:defRPr>
            </a:lvl1pPr>
          </a:lstStyle>
          <a:p>
            <a:r>
              <a:rPr lang="it-IT"/>
              <a:t>Sottotitolo della Presentazione</a:t>
            </a:r>
          </a:p>
        </p:txBody>
      </p:sp>
      <p:sp>
        <p:nvSpPr>
          <p:cNvPr id="10" name="Segnaposto contenuto 9">
            <a:extLst>
              <a:ext uri="{FF2B5EF4-FFF2-40B4-BE49-F238E27FC236}">
                <a16:creationId xmlns:a16="http://schemas.microsoft.com/office/drawing/2014/main" id="{2AABDA3B-A331-8A47-B62E-83079A9AC716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52438" y="3377939"/>
            <a:ext cx="2224087" cy="317500"/>
          </a:xfrm>
        </p:spPr>
        <p:txBody>
          <a:bodyPr tIns="0" rIns="0" bIns="0" anchor="b">
            <a:normAutofit/>
          </a:bodyPr>
          <a:lstStyle>
            <a:lvl1pPr marL="0" indent="0">
              <a:buNone/>
              <a:defRPr sz="1100" b="1">
                <a:solidFill>
                  <a:schemeClr val="bg1"/>
                </a:solidFill>
              </a:defRPr>
            </a:lvl1pPr>
          </a:lstStyle>
          <a:p>
            <a:r>
              <a:rPr lang="it-IT"/>
              <a:t>Luogo</a:t>
            </a:r>
          </a:p>
        </p:txBody>
      </p:sp>
      <p:pic>
        <p:nvPicPr>
          <p:cNvPr id="8" name="Elemento grafico 7">
            <a:extLst>
              <a:ext uri="{FF2B5EF4-FFF2-40B4-BE49-F238E27FC236}">
                <a16:creationId xmlns:a16="http://schemas.microsoft.com/office/drawing/2014/main" id="{9100561F-C1AF-F222-FA37-DDA1AB7D914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725232" y="-408488"/>
            <a:ext cx="4977890" cy="2459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208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72B8283-F383-764C-BEF3-A49B5106B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6" name="Segnaposto data 5">
            <a:extLst>
              <a:ext uri="{FF2B5EF4-FFF2-40B4-BE49-F238E27FC236}">
                <a16:creationId xmlns:a16="http://schemas.microsoft.com/office/drawing/2014/main" id="{6D3921AA-D032-C141-8DA5-26AAB774E16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it-IT"/>
              <a:t>19 marzo 2026</a:t>
            </a:r>
          </a:p>
        </p:txBody>
      </p:sp>
      <p:sp>
        <p:nvSpPr>
          <p:cNvPr id="12" name="Segnaposto piè di pagina 11">
            <a:extLst>
              <a:ext uri="{FF2B5EF4-FFF2-40B4-BE49-F238E27FC236}">
                <a16:creationId xmlns:a16="http://schemas.microsoft.com/office/drawing/2014/main" id="{24F9D46C-81DC-AF40-833E-A7AE9DCCAB3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572000" y="4826897"/>
            <a:ext cx="2880000" cy="273844"/>
          </a:xfrm>
        </p:spPr>
        <p:txBody>
          <a:bodyPr/>
          <a:lstStyle/>
          <a:p>
            <a:r>
              <a:rPr lang="it-IT"/>
              <a:t>Una Regione, tante anime. La Lombardia e le sue geografie del lavoro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DD3B5D0D-5468-1E4B-9ED3-DD0E1C2C6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" name="Segnaposto testo 10">
            <a:extLst>
              <a:ext uri="{FF2B5EF4-FFF2-40B4-BE49-F238E27FC236}">
                <a16:creationId xmlns:a16="http://schemas.microsoft.com/office/drawing/2014/main" id="{11914E5D-D88E-CD41-BCAA-D787580B0E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8313" y="772457"/>
            <a:ext cx="4883150" cy="398463"/>
          </a:xfrm>
        </p:spPr>
        <p:txBody>
          <a:bodyPr>
            <a:noAutofit/>
          </a:bodyPr>
          <a:lstStyle>
            <a:lvl1pPr marL="0" indent="0">
              <a:buNone/>
              <a:defRPr sz="15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it-IT"/>
              <a:t>Spazio Sottotitolo</a:t>
            </a:r>
          </a:p>
        </p:txBody>
      </p:sp>
    </p:spTree>
    <p:extLst>
      <p:ext uri="{BB962C8B-B14F-4D97-AF65-F5344CB8AC3E}">
        <p14:creationId xmlns:p14="http://schemas.microsoft.com/office/powerpoint/2010/main" val="5792675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pos="295">
          <p15:clr>
            <a:srgbClr val="FBAE40"/>
          </p15:clr>
        </p15:guide>
        <p15:guide id="3" pos="2812">
          <p15:clr>
            <a:srgbClr val="FBAE40"/>
          </p15:clr>
        </p15:guide>
        <p15:guide id="4" pos="294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immagine 9">
            <a:extLst>
              <a:ext uri="{FF2B5EF4-FFF2-40B4-BE49-F238E27FC236}">
                <a16:creationId xmlns:a16="http://schemas.microsoft.com/office/drawing/2014/main" id="{96E205C9-A3CC-E04A-9985-FC5734258A8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-1"/>
            <a:ext cx="9144000" cy="4733925"/>
          </a:xfrm>
        </p:spPr>
        <p:txBody>
          <a:bodyPr/>
          <a:lstStyle/>
          <a:p>
            <a:endParaRPr lang="it-IT"/>
          </a:p>
        </p:txBody>
      </p:sp>
      <p:sp>
        <p:nvSpPr>
          <p:cNvPr id="2" name="Segnaposto data 1">
            <a:extLst>
              <a:ext uri="{FF2B5EF4-FFF2-40B4-BE49-F238E27FC236}">
                <a16:creationId xmlns:a16="http://schemas.microsoft.com/office/drawing/2014/main" id="{B19B3994-DBEF-E14E-80AC-2E088B7D993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it-IT"/>
              <a:t>19 marzo 2026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18F7410-012C-4349-B57C-D0B031EA380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572000" y="4826897"/>
            <a:ext cx="2880000" cy="273844"/>
          </a:xfrm>
        </p:spPr>
        <p:txBody>
          <a:bodyPr/>
          <a:lstStyle/>
          <a:p>
            <a:r>
              <a:rPr lang="it-IT"/>
              <a:t>Una Regione, tante anime. La Lombardia e le sue geografie del lavoro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008F079-9669-B94E-8526-A555DA44788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29842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pos="295">
          <p15:clr>
            <a:srgbClr val="FBAE40"/>
          </p15:clr>
        </p15:guide>
        <p15:guide id="3" pos="2812">
          <p15:clr>
            <a:srgbClr val="FBAE40"/>
          </p15:clr>
        </p15:guide>
        <p15:guide id="4" pos="2948">
          <p15:clr>
            <a:srgbClr val="FBAE40"/>
          </p15:clr>
        </p15:guide>
        <p15:guide id="5" orient="horz" pos="3049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1_cover_senza_immagin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 descr="Immagine che contiene Elementi grafici, arte, creatività, design&#10;&#10;Descrizione generata automaticamente con attendibilità media">
            <a:extLst>
              <a:ext uri="{FF2B5EF4-FFF2-40B4-BE49-F238E27FC236}">
                <a16:creationId xmlns:a16="http://schemas.microsoft.com/office/drawing/2014/main" id="{3BAF8911-78C4-D634-7A92-E2570787C6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9144000" cy="51435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E9F5B7B7-05F6-B140-9D7C-C932BB4AB0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99" y="1842507"/>
            <a:ext cx="5040000" cy="454762"/>
          </a:xfrm>
        </p:spPr>
        <p:txBody>
          <a:bodyPr>
            <a:noAutofit/>
          </a:bodyPr>
          <a:lstStyle>
            <a:lvl1pPr algn="l">
              <a:defRPr sz="2500" b="1">
                <a:solidFill>
                  <a:schemeClr val="bg1"/>
                </a:solidFill>
              </a:defRPr>
            </a:lvl1pPr>
          </a:lstStyle>
          <a:p>
            <a:r>
              <a:rPr lang="it-IT"/>
              <a:t>Titolo della Presentazione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14ACDBA-BEF4-1746-8707-D483628BE6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2438" y="3668532"/>
            <a:ext cx="2133600" cy="273844"/>
          </a:xfrm>
        </p:spPr>
        <p:txBody>
          <a:bodyPr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r>
              <a:rPr lang="it-IT"/>
              <a:t>19 marzo 2026</a:t>
            </a: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3E35F066-A880-0949-932D-77B770C10E3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025" y="2399083"/>
            <a:ext cx="5040000" cy="736003"/>
          </a:xfrm>
        </p:spPr>
        <p:txBody>
          <a:bodyPr>
            <a:noAutofit/>
          </a:bodyPr>
          <a:lstStyle>
            <a:lvl1pPr marL="0" indent="0">
              <a:buNone/>
              <a:defRPr sz="1900" b="0">
                <a:solidFill>
                  <a:schemeClr val="bg1"/>
                </a:solidFill>
              </a:defRPr>
            </a:lvl1pPr>
          </a:lstStyle>
          <a:p>
            <a:r>
              <a:rPr lang="it-IT"/>
              <a:t>Sottotitolo della Presentazione</a:t>
            </a:r>
          </a:p>
        </p:txBody>
      </p:sp>
      <p:sp>
        <p:nvSpPr>
          <p:cNvPr id="10" name="Segnaposto contenuto 9">
            <a:extLst>
              <a:ext uri="{FF2B5EF4-FFF2-40B4-BE49-F238E27FC236}">
                <a16:creationId xmlns:a16="http://schemas.microsoft.com/office/drawing/2014/main" id="{2AABDA3B-A331-8A47-B62E-83079A9AC716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52438" y="3377939"/>
            <a:ext cx="2224087" cy="317500"/>
          </a:xfrm>
        </p:spPr>
        <p:txBody>
          <a:bodyPr tIns="0" rIns="0" bIns="0" anchor="b">
            <a:normAutofit/>
          </a:bodyPr>
          <a:lstStyle>
            <a:lvl1pPr marL="0" indent="0">
              <a:buNone/>
              <a:defRPr sz="1100" b="1">
                <a:solidFill>
                  <a:schemeClr val="bg1"/>
                </a:solidFill>
              </a:defRPr>
            </a:lvl1pPr>
          </a:lstStyle>
          <a:p>
            <a:r>
              <a:rPr lang="it-IT"/>
              <a:t>Luogo</a:t>
            </a:r>
          </a:p>
        </p:txBody>
      </p:sp>
      <p:pic>
        <p:nvPicPr>
          <p:cNvPr id="8" name="Elemento grafico 7">
            <a:extLst>
              <a:ext uri="{FF2B5EF4-FFF2-40B4-BE49-F238E27FC236}">
                <a16:creationId xmlns:a16="http://schemas.microsoft.com/office/drawing/2014/main" id="{9100561F-C1AF-F222-FA37-DDA1AB7D914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725232" y="-408488"/>
            <a:ext cx="4977890" cy="2459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2567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sorio_neutro_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 descr="Immagine che contiene nero, Elementi grafici, bianco e nero, arte&#10;&#10;Descrizione generata automaticamente">
            <a:extLst>
              <a:ext uri="{FF2B5EF4-FFF2-40B4-BE49-F238E27FC236}">
                <a16:creationId xmlns:a16="http://schemas.microsoft.com/office/drawing/2014/main" id="{5BF0B1F4-0DD3-DB7D-D39F-1E131C7DC87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862512" y="0"/>
            <a:ext cx="4281488" cy="5143500"/>
          </a:xfrm>
          <a:prstGeom prst="rect">
            <a:avLst/>
          </a:prstGeom>
        </p:spPr>
      </p:pic>
      <p:sp>
        <p:nvSpPr>
          <p:cNvPr id="13" name="Segnaposto testo 12">
            <a:extLst>
              <a:ext uri="{FF2B5EF4-FFF2-40B4-BE49-F238E27FC236}">
                <a16:creationId xmlns:a16="http://schemas.microsoft.com/office/drawing/2014/main" id="{A1A3A089-3317-3144-92C3-52B65196297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592651"/>
            <a:ext cx="2081213" cy="429338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2"/>
                </a:solidFill>
              </a:defRPr>
            </a:lvl1pPr>
          </a:lstStyle>
          <a:p>
            <a:r>
              <a:rPr lang="it-IT"/>
              <a:t>00</a:t>
            </a:r>
          </a:p>
        </p:txBody>
      </p:sp>
      <p:sp>
        <p:nvSpPr>
          <p:cNvPr id="6" name="Segnaposto data 2">
            <a:extLst>
              <a:ext uri="{FF2B5EF4-FFF2-40B4-BE49-F238E27FC236}">
                <a16:creationId xmlns:a16="http://schemas.microsoft.com/office/drawing/2014/main" id="{1E9BF24D-6B8E-D614-5ABA-04DD88C800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38400" y="4826897"/>
            <a:ext cx="2133600" cy="27384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19 marzo 2026</a:t>
            </a:r>
          </a:p>
        </p:txBody>
      </p:sp>
      <p:sp>
        <p:nvSpPr>
          <p:cNvPr id="7" name="Segnaposto piè di pagina 3">
            <a:extLst>
              <a:ext uri="{FF2B5EF4-FFF2-40B4-BE49-F238E27FC236}">
                <a16:creationId xmlns:a16="http://schemas.microsoft.com/office/drawing/2014/main" id="{9A09FEDF-6F8E-E34B-43C5-2196816A3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0" y="4826897"/>
            <a:ext cx="2895600" cy="27384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Una Regione, tante anime. La Lombardia e le sue geografie del lavoro</a:t>
            </a:r>
          </a:p>
        </p:txBody>
      </p:sp>
      <p:sp>
        <p:nvSpPr>
          <p:cNvPr id="8" name="Segnaposto numero diapositiva 4">
            <a:extLst>
              <a:ext uri="{FF2B5EF4-FFF2-40B4-BE49-F238E27FC236}">
                <a16:creationId xmlns:a16="http://schemas.microsoft.com/office/drawing/2014/main" id="{B31B8824-FA7D-1DCD-3BC6-1AC7F1335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14804" y="4840032"/>
            <a:ext cx="371996" cy="27384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25C678E-4F8A-3F41-9C87-B58FCDFA0442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1" name="Titolo 1">
            <a:extLst>
              <a:ext uri="{FF2B5EF4-FFF2-40B4-BE49-F238E27FC236}">
                <a16:creationId xmlns:a16="http://schemas.microsoft.com/office/drawing/2014/main" id="{D3C83BD2-89E8-CF99-75C8-8BAB0C3611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2037542"/>
            <a:ext cx="7020000" cy="1080000"/>
          </a:xfrm>
        </p:spPr>
        <p:txBody>
          <a:bodyPr anchor="t">
            <a:normAutofit/>
          </a:bodyPr>
          <a:lstStyle>
            <a:lvl1pPr algn="l">
              <a:defRPr sz="2200">
                <a:solidFill>
                  <a:schemeClr val="bg2"/>
                </a:solidFill>
              </a:defRPr>
            </a:lvl1pPr>
          </a:lstStyle>
          <a:p>
            <a:r>
              <a:rPr lang="it-IT"/>
              <a:t>Titolo del Divisorio - Generale</a:t>
            </a:r>
          </a:p>
        </p:txBody>
      </p:sp>
      <p:pic>
        <p:nvPicPr>
          <p:cNvPr id="5" name="Elemento grafico 4">
            <a:extLst>
              <a:ext uri="{FF2B5EF4-FFF2-40B4-BE49-F238E27FC236}">
                <a16:creationId xmlns:a16="http://schemas.microsoft.com/office/drawing/2014/main" id="{64F016CA-BA1B-D890-B1FB-7F9E6E6D3EC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63" y="4515727"/>
            <a:ext cx="1711950" cy="84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6856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3DAE20AC-A604-9594-E385-86335F6FB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19 marzo 2026</a:t>
            </a:r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D2D9883B-61F3-BFC6-FCCB-46B0565A0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Una Regione, tante anime. La Lombardia e le sue geografie del lavoro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1034A13-B860-AD26-B6EB-8364DFE22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269D7-0DBB-4CCF-B6FE-AFCDCD0A2F5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4572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1_cover_con_immagine-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egnaposto immagine 10" descr="Immagine che contiene aria aperta, torre, edificio, Edificio commerciale&#10;&#10;Descrizione generata automaticamente">
            <a:extLst>
              <a:ext uri="{FF2B5EF4-FFF2-40B4-BE49-F238E27FC236}">
                <a16:creationId xmlns:a16="http://schemas.microsoft.com/office/drawing/2014/main" id="{222B8961-E65B-B935-F3CC-8E82F8AE7A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20" r="41808" b="7709"/>
          <a:stretch/>
        </p:blipFill>
        <p:spPr>
          <a:xfrm>
            <a:off x="2586037" y="-191069"/>
            <a:ext cx="6871861" cy="5622878"/>
          </a:xfrm>
          <a:prstGeom prst="rect">
            <a:avLst/>
          </a:prstGeom>
        </p:spPr>
      </p:pic>
      <p:pic>
        <p:nvPicPr>
          <p:cNvPr id="5" name="Immagine 4" descr="Immagine che contiene Elementi grafici, arte&#10;&#10;Descrizione generata automaticamente">
            <a:extLst>
              <a:ext uri="{FF2B5EF4-FFF2-40B4-BE49-F238E27FC236}">
                <a16:creationId xmlns:a16="http://schemas.microsoft.com/office/drawing/2014/main" id="{7905EA8B-A1CC-9211-6632-3D67046858F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E9F5B7B7-05F6-B140-9D7C-C932BB4AB0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99" y="1842507"/>
            <a:ext cx="5040000" cy="454762"/>
          </a:xfrm>
        </p:spPr>
        <p:txBody>
          <a:bodyPr>
            <a:noAutofit/>
          </a:bodyPr>
          <a:lstStyle>
            <a:lvl1pPr algn="l">
              <a:defRPr sz="2500" b="1">
                <a:solidFill>
                  <a:schemeClr val="bg1"/>
                </a:solidFill>
              </a:defRPr>
            </a:lvl1pPr>
          </a:lstStyle>
          <a:p>
            <a:r>
              <a:rPr lang="it-IT"/>
              <a:t>Titolo della Presentazione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14ACDBA-BEF4-1746-8707-D483628BE6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2438" y="3668532"/>
            <a:ext cx="2133600" cy="273844"/>
          </a:xfrm>
        </p:spPr>
        <p:txBody>
          <a:bodyPr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r>
              <a:rPr lang="it-IT"/>
              <a:t>19 marzo 2026</a:t>
            </a: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3E35F066-A880-0949-932D-77B770C10E3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025" y="2399083"/>
            <a:ext cx="5040000" cy="736003"/>
          </a:xfrm>
        </p:spPr>
        <p:txBody>
          <a:bodyPr>
            <a:noAutofit/>
          </a:bodyPr>
          <a:lstStyle>
            <a:lvl1pPr marL="0" indent="0">
              <a:buNone/>
              <a:defRPr sz="1900" b="0">
                <a:solidFill>
                  <a:schemeClr val="bg1"/>
                </a:solidFill>
              </a:defRPr>
            </a:lvl1pPr>
          </a:lstStyle>
          <a:p>
            <a:r>
              <a:rPr lang="it-IT"/>
              <a:t>Sottotitolo della Presentazione</a:t>
            </a:r>
          </a:p>
        </p:txBody>
      </p:sp>
      <p:sp>
        <p:nvSpPr>
          <p:cNvPr id="10" name="Segnaposto contenuto 9">
            <a:extLst>
              <a:ext uri="{FF2B5EF4-FFF2-40B4-BE49-F238E27FC236}">
                <a16:creationId xmlns:a16="http://schemas.microsoft.com/office/drawing/2014/main" id="{2AABDA3B-A331-8A47-B62E-83079A9AC716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52438" y="3377939"/>
            <a:ext cx="2224087" cy="317500"/>
          </a:xfrm>
        </p:spPr>
        <p:txBody>
          <a:bodyPr tIns="0" rIns="0" bIns="0" anchor="b">
            <a:normAutofit/>
          </a:bodyPr>
          <a:lstStyle>
            <a:lvl1pPr marL="0" indent="0">
              <a:buNone/>
              <a:defRPr sz="1100" b="1">
                <a:solidFill>
                  <a:schemeClr val="bg1"/>
                </a:solidFill>
              </a:defRPr>
            </a:lvl1pPr>
          </a:lstStyle>
          <a:p>
            <a:r>
              <a:rPr lang="it-IT"/>
              <a:t>Luogo</a:t>
            </a:r>
          </a:p>
        </p:txBody>
      </p:sp>
      <p:pic>
        <p:nvPicPr>
          <p:cNvPr id="4" name="Elemento grafico 3">
            <a:extLst>
              <a:ext uri="{FF2B5EF4-FFF2-40B4-BE49-F238E27FC236}">
                <a16:creationId xmlns:a16="http://schemas.microsoft.com/office/drawing/2014/main" id="{C47CD2EC-C2EE-CE56-4888-D229917BDC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725232" y="-408488"/>
            <a:ext cx="4977890" cy="2459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819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1_cover_con_immagine-B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egnaposto immagine 10" descr="Immagine che contiene aria aperta, torre, edificio, Edificio commerciale&#10;&#10;Descrizione generata automaticamente">
            <a:extLst>
              <a:ext uri="{FF2B5EF4-FFF2-40B4-BE49-F238E27FC236}">
                <a16:creationId xmlns:a16="http://schemas.microsoft.com/office/drawing/2014/main" id="{222B8961-E65B-B935-F3CC-8E82F8AE7A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20" r="41808" b="7709"/>
          <a:stretch/>
        </p:blipFill>
        <p:spPr>
          <a:xfrm>
            <a:off x="2586037" y="-191069"/>
            <a:ext cx="6871861" cy="5622878"/>
          </a:xfrm>
          <a:prstGeom prst="rect">
            <a:avLst/>
          </a:prstGeom>
        </p:spPr>
      </p:pic>
      <p:pic>
        <p:nvPicPr>
          <p:cNvPr id="6" name="Immagine 5" descr="Immagine che contiene Elementi grafici, arte&#10;&#10;Descrizione generata automaticamente">
            <a:extLst>
              <a:ext uri="{FF2B5EF4-FFF2-40B4-BE49-F238E27FC236}">
                <a16:creationId xmlns:a16="http://schemas.microsoft.com/office/drawing/2014/main" id="{B90D862E-0A67-7CD7-00C1-EC29D239F8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E9F5B7B7-05F6-B140-9D7C-C932BB4AB0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99" y="1842507"/>
            <a:ext cx="5040000" cy="454762"/>
          </a:xfrm>
        </p:spPr>
        <p:txBody>
          <a:bodyPr>
            <a:noAutofit/>
          </a:bodyPr>
          <a:lstStyle>
            <a:lvl1pPr algn="l">
              <a:defRPr sz="2500" b="1">
                <a:solidFill>
                  <a:schemeClr val="bg1"/>
                </a:solidFill>
              </a:defRPr>
            </a:lvl1pPr>
          </a:lstStyle>
          <a:p>
            <a:r>
              <a:rPr lang="it-IT"/>
              <a:t>Titolo della Presentazione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14ACDBA-BEF4-1746-8707-D483628BE6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2438" y="3668532"/>
            <a:ext cx="2133600" cy="273844"/>
          </a:xfrm>
        </p:spPr>
        <p:txBody>
          <a:bodyPr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r>
              <a:rPr lang="it-IT"/>
              <a:t>19 marzo 2026</a:t>
            </a: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3E35F066-A880-0949-932D-77B770C10E3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025" y="2399083"/>
            <a:ext cx="5040000" cy="736003"/>
          </a:xfrm>
        </p:spPr>
        <p:txBody>
          <a:bodyPr>
            <a:noAutofit/>
          </a:bodyPr>
          <a:lstStyle>
            <a:lvl1pPr marL="0" indent="0">
              <a:buNone/>
              <a:defRPr sz="1900" b="0">
                <a:solidFill>
                  <a:schemeClr val="bg1"/>
                </a:solidFill>
              </a:defRPr>
            </a:lvl1pPr>
          </a:lstStyle>
          <a:p>
            <a:r>
              <a:rPr lang="it-IT"/>
              <a:t>Sottotitolo della Presentazione</a:t>
            </a:r>
          </a:p>
        </p:txBody>
      </p:sp>
      <p:sp>
        <p:nvSpPr>
          <p:cNvPr id="10" name="Segnaposto contenuto 9">
            <a:extLst>
              <a:ext uri="{FF2B5EF4-FFF2-40B4-BE49-F238E27FC236}">
                <a16:creationId xmlns:a16="http://schemas.microsoft.com/office/drawing/2014/main" id="{2AABDA3B-A331-8A47-B62E-83079A9AC716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52438" y="3377939"/>
            <a:ext cx="2224087" cy="317500"/>
          </a:xfrm>
        </p:spPr>
        <p:txBody>
          <a:bodyPr tIns="0" rIns="0" bIns="0" anchor="b">
            <a:normAutofit/>
          </a:bodyPr>
          <a:lstStyle>
            <a:lvl1pPr marL="0" indent="0">
              <a:buNone/>
              <a:defRPr sz="1100" b="1">
                <a:solidFill>
                  <a:schemeClr val="bg1"/>
                </a:solidFill>
              </a:defRPr>
            </a:lvl1pPr>
          </a:lstStyle>
          <a:p>
            <a:r>
              <a:rPr lang="it-IT"/>
              <a:t>Luogo</a:t>
            </a:r>
          </a:p>
        </p:txBody>
      </p:sp>
      <p:pic>
        <p:nvPicPr>
          <p:cNvPr id="4" name="Elemento grafico 3">
            <a:extLst>
              <a:ext uri="{FF2B5EF4-FFF2-40B4-BE49-F238E27FC236}">
                <a16:creationId xmlns:a16="http://schemas.microsoft.com/office/drawing/2014/main" id="{F78AE782-3C9D-86EF-5FFD-8F22B8F47F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725232" y="-408488"/>
            <a:ext cx="4977890" cy="2459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964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sorio_neutro_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 descr="Immagine che contiene nero, Elementi grafici, bianco e nero, arte&#10;&#10;Descrizione generata automaticamente">
            <a:extLst>
              <a:ext uri="{FF2B5EF4-FFF2-40B4-BE49-F238E27FC236}">
                <a16:creationId xmlns:a16="http://schemas.microsoft.com/office/drawing/2014/main" id="{5BF0B1F4-0DD3-DB7D-D39F-1E131C7DC87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862512" y="0"/>
            <a:ext cx="4281488" cy="5143500"/>
          </a:xfrm>
          <a:prstGeom prst="rect">
            <a:avLst/>
          </a:prstGeom>
        </p:spPr>
      </p:pic>
      <p:sp>
        <p:nvSpPr>
          <p:cNvPr id="13" name="Segnaposto testo 12">
            <a:extLst>
              <a:ext uri="{FF2B5EF4-FFF2-40B4-BE49-F238E27FC236}">
                <a16:creationId xmlns:a16="http://schemas.microsoft.com/office/drawing/2014/main" id="{A1A3A089-3317-3144-92C3-52B65196297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592651"/>
            <a:ext cx="2081213" cy="429338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2"/>
                </a:solidFill>
              </a:defRPr>
            </a:lvl1pPr>
          </a:lstStyle>
          <a:p>
            <a:r>
              <a:rPr lang="it-IT"/>
              <a:t>00</a:t>
            </a:r>
          </a:p>
        </p:txBody>
      </p:sp>
      <p:sp>
        <p:nvSpPr>
          <p:cNvPr id="6" name="Segnaposto data 2">
            <a:extLst>
              <a:ext uri="{FF2B5EF4-FFF2-40B4-BE49-F238E27FC236}">
                <a16:creationId xmlns:a16="http://schemas.microsoft.com/office/drawing/2014/main" id="{1E9BF24D-6B8E-D614-5ABA-04DD88C800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38400" y="4826897"/>
            <a:ext cx="2133600" cy="27384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19 marzo 2026</a:t>
            </a:r>
          </a:p>
        </p:txBody>
      </p:sp>
      <p:sp>
        <p:nvSpPr>
          <p:cNvPr id="7" name="Segnaposto piè di pagina 3">
            <a:extLst>
              <a:ext uri="{FF2B5EF4-FFF2-40B4-BE49-F238E27FC236}">
                <a16:creationId xmlns:a16="http://schemas.microsoft.com/office/drawing/2014/main" id="{9A09FEDF-6F8E-E34B-43C5-2196816A3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0" y="4826897"/>
            <a:ext cx="2895600" cy="27384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Una Regione, tante anime. La Lombardia e le sue geografie del lavoro</a:t>
            </a:r>
          </a:p>
        </p:txBody>
      </p:sp>
      <p:sp>
        <p:nvSpPr>
          <p:cNvPr id="8" name="Segnaposto numero diapositiva 4">
            <a:extLst>
              <a:ext uri="{FF2B5EF4-FFF2-40B4-BE49-F238E27FC236}">
                <a16:creationId xmlns:a16="http://schemas.microsoft.com/office/drawing/2014/main" id="{B31B8824-FA7D-1DCD-3BC6-1AC7F1335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14804" y="4840032"/>
            <a:ext cx="371996" cy="27384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25C678E-4F8A-3F41-9C87-B58FCDFA0442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1" name="Titolo 1">
            <a:extLst>
              <a:ext uri="{FF2B5EF4-FFF2-40B4-BE49-F238E27FC236}">
                <a16:creationId xmlns:a16="http://schemas.microsoft.com/office/drawing/2014/main" id="{D3C83BD2-89E8-CF99-75C8-8BAB0C3611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2037542"/>
            <a:ext cx="7020000" cy="1080000"/>
          </a:xfrm>
        </p:spPr>
        <p:txBody>
          <a:bodyPr anchor="t">
            <a:normAutofit/>
          </a:bodyPr>
          <a:lstStyle>
            <a:lvl1pPr algn="l">
              <a:defRPr sz="2200">
                <a:solidFill>
                  <a:schemeClr val="bg2"/>
                </a:solidFill>
              </a:defRPr>
            </a:lvl1pPr>
          </a:lstStyle>
          <a:p>
            <a:r>
              <a:rPr lang="it-IT"/>
              <a:t>Titolo del Divisorio - Generale</a:t>
            </a:r>
          </a:p>
        </p:txBody>
      </p:sp>
      <p:pic>
        <p:nvPicPr>
          <p:cNvPr id="5" name="Elemento grafico 4">
            <a:extLst>
              <a:ext uri="{FF2B5EF4-FFF2-40B4-BE49-F238E27FC236}">
                <a16:creationId xmlns:a16="http://schemas.microsoft.com/office/drawing/2014/main" id="{64F016CA-BA1B-D890-B1FB-7F9E6E6D3EC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63" y="4515727"/>
            <a:ext cx="1711950" cy="84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126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usur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 descr="Immagine che contiene Elementi grafici, arte, creatività, design&#10;&#10;Descrizione generata automaticamente con attendibilità media">
            <a:extLst>
              <a:ext uri="{FF2B5EF4-FFF2-40B4-BE49-F238E27FC236}">
                <a16:creationId xmlns:a16="http://schemas.microsoft.com/office/drawing/2014/main" id="{E44DF7E8-E0F0-65EF-1A93-5BDA6E8DBD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9144000" cy="5143500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BFEFB372-C975-042C-236C-4EB87F3BA2B7}"/>
              </a:ext>
            </a:extLst>
          </p:cNvPr>
          <p:cNvSpPr txBox="1"/>
          <p:nvPr userDrawn="1"/>
        </p:nvSpPr>
        <p:spPr>
          <a:xfrm>
            <a:off x="457200" y="1876806"/>
            <a:ext cx="3072809" cy="3847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it-IT" sz="2500" b="1">
                <a:solidFill>
                  <a:schemeClr val="bg1"/>
                </a:solidFill>
                <a:latin typeface="+mj-lt"/>
              </a:rPr>
              <a:t>Grazie.</a:t>
            </a:r>
          </a:p>
        </p:txBody>
      </p:sp>
      <p:pic>
        <p:nvPicPr>
          <p:cNvPr id="2" name="Elemento grafico 1">
            <a:extLst>
              <a:ext uri="{FF2B5EF4-FFF2-40B4-BE49-F238E27FC236}">
                <a16:creationId xmlns:a16="http://schemas.microsoft.com/office/drawing/2014/main" id="{185CB43A-A1B8-0537-E085-AAF621B5008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725232" y="-408488"/>
            <a:ext cx="4977890" cy="2459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972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oppia colonna txt+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72B8283-F383-764C-BEF3-A49B5106B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5578DE73-EA6F-234F-858C-A5136B0E7A5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68313" y="1427486"/>
            <a:ext cx="3995737" cy="3123878"/>
          </a:xfrm>
        </p:spPr>
        <p:txBody>
          <a:bodyPr tIns="0" b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8" name="Segnaposto contenuto 6">
            <a:extLst>
              <a:ext uri="{FF2B5EF4-FFF2-40B4-BE49-F238E27FC236}">
                <a16:creationId xmlns:a16="http://schemas.microsoft.com/office/drawing/2014/main" id="{DA9F3622-73DE-B04B-9E81-6A7956CEDC9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679950" y="-1"/>
            <a:ext cx="4464050" cy="4733925"/>
          </a:xfrm>
        </p:spPr>
        <p:txBody>
          <a:bodyPr tIns="0" b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6" name="Segnaposto data 5">
            <a:extLst>
              <a:ext uri="{FF2B5EF4-FFF2-40B4-BE49-F238E27FC236}">
                <a16:creationId xmlns:a16="http://schemas.microsoft.com/office/drawing/2014/main" id="{6D3921AA-D032-C141-8DA5-26AAB774E16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it-IT"/>
              <a:t>19 marzo 2026</a:t>
            </a:r>
          </a:p>
        </p:txBody>
      </p:sp>
      <p:sp>
        <p:nvSpPr>
          <p:cNvPr id="12" name="Segnaposto piè di pagina 11">
            <a:extLst>
              <a:ext uri="{FF2B5EF4-FFF2-40B4-BE49-F238E27FC236}">
                <a16:creationId xmlns:a16="http://schemas.microsoft.com/office/drawing/2014/main" id="{24F9D46C-81DC-AF40-833E-A7AE9DCCAB3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572000" y="4826897"/>
            <a:ext cx="2880000" cy="273844"/>
          </a:xfrm>
        </p:spPr>
        <p:txBody>
          <a:bodyPr/>
          <a:lstStyle/>
          <a:p>
            <a:r>
              <a:rPr lang="it-IT"/>
              <a:t>Una Regione, tante anime. La Lombardia e le sue geografie del lavoro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DD3B5D0D-5468-1E4B-9ED3-DD0E1C2C6D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</a:t>
            </a:r>
            <a:br>
              <a:rPr lang="it-IT"/>
            </a:br>
            <a:r>
              <a:rPr lang="it-IT"/>
              <a:t>titolo dello schema</a:t>
            </a:r>
          </a:p>
        </p:txBody>
      </p:sp>
      <p:sp>
        <p:nvSpPr>
          <p:cNvPr id="10" name="Segnaposto testo 10">
            <a:extLst>
              <a:ext uri="{FF2B5EF4-FFF2-40B4-BE49-F238E27FC236}">
                <a16:creationId xmlns:a16="http://schemas.microsoft.com/office/drawing/2014/main" id="{11914E5D-D88E-CD41-BCAA-D787580B0E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8313" y="772457"/>
            <a:ext cx="4883150" cy="398463"/>
          </a:xfrm>
        </p:spPr>
        <p:txBody>
          <a:bodyPr>
            <a:noAutofit/>
          </a:bodyPr>
          <a:lstStyle>
            <a:lvl1pPr marL="0" indent="0">
              <a:buNone/>
              <a:defRPr sz="15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it-IT"/>
              <a:t>Spazio Sottotitolo</a:t>
            </a:r>
          </a:p>
        </p:txBody>
      </p:sp>
    </p:spTree>
    <p:extLst>
      <p:ext uri="{BB962C8B-B14F-4D97-AF65-F5344CB8AC3E}">
        <p14:creationId xmlns:p14="http://schemas.microsoft.com/office/powerpoint/2010/main" val="38721315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pos="295">
          <p15:clr>
            <a:srgbClr val="FBAE40"/>
          </p15:clr>
        </p15:guide>
        <p15:guide id="3" pos="2812">
          <p15:clr>
            <a:srgbClr val="FBAE40"/>
          </p15:clr>
        </p15:guide>
        <p15:guide id="4" pos="2948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ola colon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72B8283-F383-764C-BEF3-A49B5106B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6" name="Segnaposto data 5">
            <a:extLst>
              <a:ext uri="{FF2B5EF4-FFF2-40B4-BE49-F238E27FC236}">
                <a16:creationId xmlns:a16="http://schemas.microsoft.com/office/drawing/2014/main" id="{6D3921AA-D032-C141-8DA5-26AAB774E16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it-IT"/>
              <a:t>19 marzo 2026</a:t>
            </a:r>
          </a:p>
        </p:txBody>
      </p:sp>
      <p:sp>
        <p:nvSpPr>
          <p:cNvPr id="12" name="Segnaposto piè di pagina 11">
            <a:extLst>
              <a:ext uri="{FF2B5EF4-FFF2-40B4-BE49-F238E27FC236}">
                <a16:creationId xmlns:a16="http://schemas.microsoft.com/office/drawing/2014/main" id="{24F9D46C-81DC-AF40-833E-A7AE9DCCAB3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572000" y="4826897"/>
            <a:ext cx="2880000" cy="273844"/>
          </a:xfrm>
        </p:spPr>
        <p:txBody>
          <a:bodyPr/>
          <a:lstStyle/>
          <a:p>
            <a:r>
              <a:rPr lang="it-IT"/>
              <a:t>Una Regione, tante anime. La Lombardia e le sue geografie del lavoro</a:t>
            </a:r>
          </a:p>
        </p:txBody>
      </p:sp>
      <p:sp>
        <p:nvSpPr>
          <p:cNvPr id="13" name="Segnaposto contenuto 12">
            <a:extLst>
              <a:ext uri="{FF2B5EF4-FFF2-40B4-BE49-F238E27FC236}">
                <a16:creationId xmlns:a16="http://schemas.microsoft.com/office/drawing/2014/main" id="{C3F81581-1F0F-A645-B943-AC93B4A185F1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68313" y="1416050"/>
            <a:ext cx="6984000" cy="3135313"/>
          </a:xfrm>
        </p:spPr>
        <p:txBody>
          <a:bodyPr tIns="0" bIns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26B568C8-C48B-7745-9138-EA5FC0311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9" name="Segnaposto testo 10">
            <a:extLst>
              <a:ext uri="{FF2B5EF4-FFF2-40B4-BE49-F238E27FC236}">
                <a16:creationId xmlns:a16="http://schemas.microsoft.com/office/drawing/2014/main" id="{D2C93101-2B48-8741-8D92-DE207CEE86E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8313" y="772457"/>
            <a:ext cx="4883150" cy="398463"/>
          </a:xfrm>
        </p:spPr>
        <p:txBody>
          <a:bodyPr>
            <a:noAutofit/>
          </a:bodyPr>
          <a:lstStyle>
            <a:lvl1pPr marL="0" indent="0">
              <a:buNone/>
              <a:defRPr sz="15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it-IT"/>
              <a:t>Spazio Sottotitolo</a:t>
            </a:r>
          </a:p>
        </p:txBody>
      </p:sp>
      <p:pic>
        <p:nvPicPr>
          <p:cNvPr id="2" name="Immagine 1" descr="Immagine che contiene nero, oscurità&#10;&#10;Descrizione generata automaticamente">
            <a:extLst>
              <a:ext uri="{FF2B5EF4-FFF2-40B4-BE49-F238E27FC236}">
                <a16:creationId xmlns:a16="http://schemas.microsoft.com/office/drawing/2014/main" id="{4C286DA3-8411-386E-53A7-2ACA867EC0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8000"/>
          </a:blip>
          <a:stretch>
            <a:fillRect/>
          </a:stretch>
        </p:blipFill>
        <p:spPr>
          <a:xfrm>
            <a:off x="4862512" y="0"/>
            <a:ext cx="428148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8935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pos="295">
          <p15:clr>
            <a:srgbClr val="FBAE40"/>
          </p15:clr>
        </p15:guide>
        <p15:guide id="3" pos="2812">
          <p15:clr>
            <a:srgbClr val="FBAE40"/>
          </p15:clr>
        </p15:guide>
        <p15:guide id="4" pos="294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ppia colonna solo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72B8283-F383-764C-BEF3-A49B5106B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6" name="Segnaposto data 5">
            <a:extLst>
              <a:ext uri="{FF2B5EF4-FFF2-40B4-BE49-F238E27FC236}">
                <a16:creationId xmlns:a16="http://schemas.microsoft.com/office/drawing/2014/main" id="{6D3921AA-D032-C141-8DA5-26AAB774E16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it-IT"/>
              <a:t>19 marzo 2026</a:t>
            </a:r>
          </a:p>
        </p:txBody>
      </p:sp>
      <p:sp>
        <p:nvSpPr>
          <p:cNvPr id="12" name="Segnaposto piè di pagina 11">
            <a:extLst>
              <a:ext uri="{FF2B5EF4-FFF2-40B4-BE49-F238E27FC236}">
                <a16:creationId xmlns:a16="http://schemas.microsoft.com/office/drawing/2014/main" id="{24F9D46C-81DC-AF40-833E-A7AE9DCCAB3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572000" y="4826897"/>
            <a:ext cx="2880000" cy="273844"/>
          </a:xfrm>
        </p:spPr>
        <p:txBody>
          <a:bodyPr/>
          <a:lstStyle/>
          <a:p>
            <a:r>
              <a:rPr lang="it-IT"/>
              <a:t>Una Regione, tante anime. La Lombardia e le sue geografie del lavoro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A800561-E46D-2F48-8885-3F2B2722BB5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8314" y="1416051"/>
            <a:ext cx="6984000" cy="3135312"/>
          </a:xfrm>
        </p:spPr>
        <p:txBody>
          <a:bodyPr tIns="0" bIns="0" numCol="2" spcCol="32400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F949DBB2-4A87-6D4A-98DD-32BA1D689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9" name="Segnaposto testo 10">
            <a:extLst>
              <a:ext uri="{FF2B5EF4-FFF2-40B4-BE49-F238E27FC236}">
                <a16:creationId xmlns:a16="http://schemas.microsoft.com/office/drawing/2014/main" id="{0D1BED97-E787-3E4F-8AB7-D5BD6F7231C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8313" y="772457"/>
            <a:ext cx="4883150" cy="398463"/>
          </a:xfrm>
        </p:spPr>
        <p:txBody>
          <a:bodyPr>
            <a:noAutofit/>
          </a:bodyPr>
          <a:lstStyle>
            <a:lvl1pPr marL="0" indent="0">
              <a:buNone/>
              <a:defRPr sz="15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it-IT"/>
              <a:t>Spazio Sottotitolo</a:t>
            </a:r>
          </a:p>
        </p:txBody>
      </p:sp>
    </p:spTree>
    <p:extLst>
      <p:ext uri="{BB962C8B-B14F-4D97-AF65-F5344CB8AC3E}">
        <p14:creationId xmlns:p14="http://schemas.microsoft.com/office/powerpoint/2010/main" val="7653778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pos="295">
          <p15:clr>
            <a:srgbClr val="FBAE40"/>
          </p15:clr>
        </p15:guide>
        <p15:guide id="3" pos="2812">
          <p15:clr>
            <a:srgbClr val="FBAE40"/>
          </p15:clr>
        </p15:guide>
        <p15:guide id="4" pos="294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ppia colonna txt+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72B8283-F383-764C-BEF3-A49B5106B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5578DE73-EA6F-234F-858C-A5136B0E7A5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68313" y="1427486"/>
            <a:ext cx="3995737" cy="3123878"/>
          </a:xfrm>
        </p:spPr>
        <p:txBody>
          <a:bodyPr tIns="0" b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8" name="Segnaposto contenuto 6">
            <a:extLst>
              <a:ext uri="{FF2B5EF4-FFF2-40B4-BE49-F238E27FC236}">
                <a16:creationId xmlns:a16="http://schemas.microsoft.com/office/drawing/2014/main" id="{DA9F3622-73DE-B04B-9E81-6A7956CEDC9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679950" y="-1"/>
            <a:ext cx="4464050" cy="4733925"/>
          </a:xfrm>
        </p:spPr>
        <p:txBody>
          <a:bodyPr tIns="0" b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6" name="Segnaposto data 5">
            <a:extLst>
              <a:ext uri="{FF2B5EF4-FFF2-40B4-BE49-F238E27FC236}">
                <a16:creationId xmlns:a16="http://schemas.microsoft.com/office/drawing/2014/main" id="{6D3921AA-D032-C141-8DA5-26AAB774E16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it-IT"/>
              <a:t>19 marzo 2026</a:t>
            </a:r>
          </a:p>
        </p:txBody>
      </p:sp>
      <p:sp>
        <p:nvSpPr>
          <p:cNvPr id="12" name="Segnaposto piè di pagina 11">
            <a:extLst>
              <a:ext uri="{FF2B5EF4-FFF2-40B4-BE49-F238E27FC236}">
                <a16:creationId xmlns:a16="http://schemas.microsoft.com/office/drawing/2014/main" id="{24F9D46C-81DC-AF40-833E-A7AE9DCCAB3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572000" y="4826897"/>
            <a:ext cx="2880000" cy="273844"/>
          </a:xfrm>
        </p:spPr>
        <p:txBody>
          <a:bodyPr/>
          <a:lstStyle/>
          <a:p>
            <a:r>
              <a:rPr lang="it-IT"/>
              <a:t>Una Regione, tante anime. La Lombardia e le sue geografie del lavoro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DD3B5D0D-5468-1E4B-9ED3-DD0E1C2C6D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</a:t>
            </a:r>
            <a:br>
              <a:rPr lang="it-IT"/>
            </a:br>
            <a:r>
              <a:rPr lang="it-IT"/>
              <a:t>titolo dello schema</a:t>
            </a:r>
          </a:p>
        </p:txBody>
      </p:sp>
      <p:sp>
        <p:nvSpPr>
          <p:cNvPr id="10" name="Segnaposto testo 10">
            <a:extLst>
              <a:ext uri="{FF2B5EF4-FFF2-40B4-BE49-F238E27FC236}">
                <a16:creationId xmlns:a16="http://schemas.microsoft.com/office/drawing/2014/main" id="{11914E5D-D88E-CD41-BCAA-D787580B0E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8313" y="772457"/>
            <a:ext cx="4883150" cy="398463"/>
          </a:xfrm>
        </p:spPr>
        <p:txBody>
          <a:bodyPr>
            <a:noAutofit/>
          </a:bodyPr>
          <a:lstStyle>
            <a:lvl1pPr marL="0" indent="0">
              <a:buNone/>
              <a:defRPr sz="15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it-IT"/>
              <a:t>Spazio Sottotitolo</a:t>
            </a:r>
          </a:p>
        </p:txBody>
      </p:sp>
    </p:spTree>
    <p:extLst>
      <p:ext uri="{BB962C8B-B14F-4D97-AF65-F5344CB8AC3E}">
        <p14:creationId xmlns:p14="http://schemas.microsoft.com/office/powerpoint/2010/main" val="22727074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 userDrawn="1">
          <p15:clr>
            <a:srgbClr val="FBAE40"/>
          </p15:clr>
        </p15:guide>
        <p15:guide id="2" pos="295" userDrawn="1">
          <p15:clr>
            <a:srgbClr val="FBAE40"/>
          </p15:clr>
        </p15:guide>
        <p15:guide id="3" pos="2812" userDrawn="1">
          <p15:clr>
            <a:srgbClr val="FBAE40"/>
          </p15:clr>
        </p15:guide>
        <p15:guide id="4" pos="2948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image" Target="../media/image9.svg"/><Relationship Id="rId5" Type="http://schemas.openxmlformats.org/officeDocument/2006/relationships/slideLayout" Target="../slideLayouts/slideLayout11.xml"/><Relationship Id="rId10" Type="http://schemas.openxmlformats.org/officeDocument/2006/relationships/image" Target="../media/image8.png"/><Relationship Id="rId4" Type="http://schemas.openxmlformats.org/officeDocument/2006/relationships/slideLayout" Target="../slideLayouts/slideLayout10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176152"/>
            <a:ext cx="8229600" cy="737020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/>
          <a:p>
            <a:r>
              <a:rPr lang="it-IT"/>
              <a:t>Spazio dedicato al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164431"/>
            <a:ext cx="8229600" cy="3567907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2438400" y="4826897"/>
            <a:ext cx="2133600" cy="273844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675">
                <a:solidFill>
                  <a:srgbClr val="343433"/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19 marzo 2026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572000" y="4826897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 b="1">
                <a:solidFill>
                  <a:srgbClr val="343433"/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Una Regione, tante anime. La Lombardia e le sue geografie del lavoro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314804" y="4840032"/>
            <a:ext cx="371996" cy="273844"/>
          </a:xfrm>
          <a:prstGeom prst="rect">
            <a:avLst/>
          </a:prstGeom>
        </p:spPr>
        <p:txBody>
          <a:bodyPr vert="horz" lIns="91440" tIns="0" rIns="0" bIns="45720" rtlCol="0" anchor="ctr"/>
          <a:lstStyle>
            <a:lvl1pPr algn="r">
              <a:defRPr sz="675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fld id="{C25C678E-4F8A-3F41-9C87-B58FCDFA044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1988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4" r:id="rId2"/>
    <p:sldLayoutId id="2147483725" r:id="rId3"/>
    <p:sldLayoutId id="2147483723" r:id="rId4"/>
    <p:sldLayoutId id="2147483711" r:id="rId5"/>
    <p:sldLayoutId id="2147483727" r:id="rId6"/>
  </p:sldLayoutIdLst>
  <p:hf hdr="0"/>
  <p:txStyles>
    <p:titleStyle>
      <a:lvl1pPr algn="l" defTabSz="342900" rtl="0" eaLnBrk="1" latinLnBrk="0" hangingPunct="1">
        <a:spcBef>
          <a:spcPct val="0"/>
        </a:spcBef>
        <a:buNone/>
        <a:defRPr sz="2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135731" indent="-135731" algn="l" defTabSz="342900" rtl="0" eaLnBrk="1" latinLnBrk="0" hangingPunct="1">
        <a:lnSpc>
          <a:spcPct val="110000"/>
        </a:lnSpc>
        <a:spcBef>
          <a:spcPct val="20000"/>
        </a:spcBef>
        <a:buClr>
          <a:schemeClr val="bg2"/>
        </a:buClr>
        <a:buFont typeface="Arial"/>
        <a:buChar char="•"/>
        <a:tabLst/>
        <a:defRPr sz="1050" kern="1200">
          <a:solidFill>
            <a:schemeClr val="tx1"/>
          </a:solidFill>
          <a:latin typeface="Arial"/>
          <a:ea typeface="+mn-ea"/>
          <a:cs typeface="Arial"/>
        </a:defRPr>
      </a:lvl1pPr>
      <a:lvl2pPr marL="403622" indent="-136922" algn="l" defTabSz="342900" rtl="0" eaLnBrk="1" latinLnBrk="0" hangingPunct="1">
        <a:lnSpc>
          <a:spcPct val="110000"/>
        </a:lnSpc>
        <a:spcBef>
          <a:spcPct val="20000"/>
        </a:spcBef>
        <a:buClr>
          <a:schemeClr val="bg2"/>
        </a:buClr>
        <a:buFont typeface="Arial"/>
        <a:buChar char="–"/>
        <a:tabLst/>
        <a:defRPr sz="1050" kern="1200">
          <a:solidFill>
            <a:schemeClr val="tx1"/>
          </a:solidFill>
          <a:latin typeface="Arial"/>
          <a:ea typeface="+mn-ea"/>
          <a:cs typeface="Arial"/>
        </a:defRPr>
      </a:lvl2pPr>
      <a:lvl3pPr marL="670322" indent="-135731" algn="l" defTabSz="342900" rtl="0" eaLnBrk="1" latinLnBrk="0" hangingPunct="1">
        <a:lnSpc>
          <a:spcPct val="110000"/>
        </a:lnSpc>
        <a:spcBef>
          <a:spcPct val="20000"/>
        </a:spcBef>
        <a:buClr>
          <a:schemeClr val="bg2"/>
        </a:buClr>
        <a:buFont typeface="Arial"/>
        <a:buChar char="•"/>
        <a:tabLst/>
        <a:defRPr sz="900" kern="1200">
          <a:solidFill>
            <a:schemeClr val="tx1"/>
          </a:solidFill>
          <a:latin typeface="Arial"/>
          <a:ea typeface="+mn-ea"/>
          <a:cs typeface="Arial"/>
        </a:defRPr>
      </a:lvl3pPr>
      <a:lvl4pPr marL="933450" indent="-130969" algn="l" defTabSz="342900" rtl="0" eaLnBrk="1" latinLnBrk="0" hangingPunct="1">
        <a:lnSpc>
          <a:spcPct val="110000"/>
        </a:lnSpc>
        <a:spcBef>
          <a:spcPct val="20000"/>
        </a:spcBef>
        <a:buClr>
          <a:schemeClr val="bg2"/>
        </a:buClr>
        <a:buFont typeface="Arial"/>
        <a:buChar char="–"/>
        <a:tabLst/>
        <a:defRPr sz="900" kern="1200">
          <a:solidFill>
            <a:schemeClr val="tx1"/>
          </a:solidFill>
          <a:latin typeface="Arial"/>
          <a:ea typeface="+mn-ea"/>
          <a:cs typeface="Arial"/>
        </a:defRPr>
      </a:lvl4pPr>
      <a:lvl5pPr marL="1201341" indent="-130969" algn="l" defTabSz="342900" rtl="0" eaLnBrk="1" latinLnBrk="0" hangingPunct="1">
        <a:lnSpc>
          <a:spcPct val="110000"/>
        </a:lnSpc>
        <a:spcBef>
          <a:spcPct val="20000"/>
        </a:spcBef>
        <a:buClr>
          <a:schemeClr val="bg2"/>
        </a:buClr>
        <a:buFont typeface="Arial"/>
        <a:buChar char="»"/>
        <a:tabLst/>
        <a:defRPr sz="900" kern="1200">
          <a:solidFill>
            <a:schemeClr val="tx1"/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880" userDrawn="1">
          <p15:clr>
            <a:srgbClr val="F26B43"/>
          </p15:clr>
        </p15:guide>
        <p15:guide id="2" orient="horz" pos="2981" userDrawn="1">
          <p15:clr>
            <a:srgbClr val="F26B43"/>
          </p15:clr>
        </p15:guide>
        <p15:guide id="3" orient="horz" pos="1371" userDrawn="1">
          <p15:clr>
            <a:srgbClr val="F26B43"/>
          </p15:clr>
        </p15:guide>
        <p15:guide id="4" pos="285" userDrawn="1">
          <p15:clr>
            <a:srgbClr val="F26B43"/>
          </p15:clr>
        </p15:guide>
        <p15:guide id="5" pos="1111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-1"/>
            <a:ext cx="8229600" cy="815789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/>
          <a:p>
            <a:r>
              <a:rPr lang="it-IT"/>
              <a:t>Spazio dedicato al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416050"/>
            <a:ext cx="8243888" cy="3306762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314804" y="4840032"/>
            <a:ext cx="371996" cy="273844"/>
          </a:xfrm>
          <a:prstGeom prst="rect">
            <a:avLst/>
          </a:prstGeom>
        </p:spPr>
        <p:txBody>
          <a:bodyPr vert="horz" lIns="91440" tIns="0" rIns="0" bIns="45720" rtlCol="0" anchor="ctr"/>
          <a:lstStyle>
            <a:lvl1pPr algn="r">
              <a:defRPr sz="675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fld id="{C25C678E-4F8A-3F41-9C87-B58FCDFA0442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Segnaposto data 3">
            <a:extLst>
              <a:ext uri="{FF2B5EF4-FFF2-40B4-BE49-F238E27FC236}">
                <a16:creationId xmlns:a16="http://schemas.microsoft.com/office/drawing/2014/main" id="{5B3CFA79-9C33-4341-85D0-5BDF740DCD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438400" y="4826897"/>
            <a:ext cx="2133600" cy="273844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675">
                <a:solidFill>
                  <a:srgbClr val="343433"/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19 marzo 2026</a:t>
            </a:r>
          </a:p>
        </p:txBody>
      </p:sp>
      <p:sp>
        <p:nvSpPr>
          <p:cNvPr id="10" name="Segnaposto piè di pagina 4">
            <a:extLst>
              <a:ext uri="{FF2B5EF4-FFF2-40B4-BE49-F238E27FC236}">
                <a16:creationId xmlns:a16="http://schemas.microsoft.com/office/drawing/2014/main" id="{73331043-39FE-144F-B085-9DFB881983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0" y="4826897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 b="1">
                <a:solidFill>
                  <a:srgbClr val="343433"/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Una Regione, tante anime. La Lombardia e le sue geografie del lavoro</a:t>
            </a:r>
          </a:p>
        </p:txBody>
      </p:sp>
      <p:cxnSp>
        <p:nvCxnSpPr>
          <p:cNvPr id="11" name="Connettore 1 10">
            <a:extLst>
              <a:ext uri="{FF2B5EF4-FFF2-40B4-BE49-F238E27FC236}">
                <a16:creationId xmlns:a16="http://schemas.microsoft.com/office/drawing/2014/main" id="{0E464CC2-2705-1541-AA67-3F14E80A5C1B}"/>
              </a:ext>
            </a:extLst>
          </p:cNvPr>
          <p:cNvCxnSpPr/>
          <p:nvPr userDrawn="1"/>
        </p:nvCxnSpPr>
        <p:spPr>
          <a:xfrm>
            <a:off x="0" y="4732338"/>
            <a:ext cx="9144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Elemento grafico 4">
            <a:extLst>
              <a:ext uri="{FF2B5EF4-FFF2-40B4-BE49-F238E27FC236}">
                <a16:creationId xmlns:a16="http://schemas.microsoft.com/office/drawing/2014/main" id="{2307A07E-3A46-946A-0BF0-6B77AC50375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1763" y="4515727"/>
            <a:ext cx="1711950" cy="84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535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2" r:id="rId2"/>
    <p:sldLayoutId id="2147483706" r:id="rId3"/>
    <p:sldLayoutId id="2147483716" r:id="rId4"/>
    <p:sldLayoutId id="2147483708" r:id="rId5"/>
    <p:sldLayoutId id="2147483726" r:id="rId6"/>
    <p:sldLayoutId id="2147483728" r:id="rId7"/>
    <p:sldLayoutId id="2147483729" r:id="rId8"/>
  </p:sldLayoutIdLst>
  <p:hf hdr="0"/>
  <p:txStyles>
    <p:titleStyle>
      <a:lvl1pPr algn="l" defTabSz="342900" rtl="0" eaLnBrk="1" latinLnBrk="0" hangingPunct="1">
        <a:spcBef>
          <a:spcPct val="0"/>
        </a:spcBef>
        <a:buNone/>
        <a:defRPr sz="18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135731" indent="-135731" algn="l" defTabSz="342900" rtl="0" eaLnBrk="1" latinLnBrk="0" hangingPunct="1">
        <a:lnSpc>
          <a:spcPct val="110000"/>
        </a:lnSpc>
        <a:spcBef>
          <a:spcPts val="900"/>
        </a:spcBef>
        <a:buClr>
          <a:schemeClr val="bg2"/>
        </a:buClr>
        <a:buFont typeface="Arial"/>
        <a:buChar char="•"/>
        <a:tabLst/>
        <a:defRPr sz="1200" kern="1200">
          <a:solidFill>
            <a:schemeClr val="tx1"/>
          </a:solidFill>
          <a:latin typeface="Arial"/>
          <a:ea typeface="+mn-ea"/>
          <a:cs typeface="Arial"/>
        </a:defRPr>
      </a:lvl1pPr>
      <a:lvl2pPr marL="403622" indent="-136922" algn="l" defTabSz="342900" rtl="0" eaLnBrk="1" latinLnBrk="0" hangingPunct="1">
        <a:lnSpc>
          <a:spcPct val="110000"/>
        </a:lnSpc>
        <a:spcBef>
          <a:spcPts val="900"/>
        </a:spcBef>
        <a:buClr>
          <a:schemeClr val="bg2"/>
        </a:buClr>
        <a:buFont typeface="Arial"/>
        <a:buChar char="–"/>
        <a:tabLst/>
        <a:defRPr sz="1200" kern="1200">
          <a:solidFill>
            <a:schemeClr val="tx1"/>
          </a:solidFill>
          <a:latin typeface="Arial"/>
          <a:ea typeface="+mn-ea"/>
          <a:cs typeface="Arial"/>
        </a:defRPr>
      </a:lvl2pPr>
      <a:lvl3pPr marL="670322" indent="-135731" algn="l" defTabSz="342900" rtl="0" eaLnBrk="1" latinLnBrk="0" hangingPunct="1">
        <a:lnSpc>
          <a:spcPct val="110000"/>
        </a:lnSpc>
        <a:spcBef>
          <a:spcPts val="900"/>
        </a:spcBef>
        <a:buClr>
          <a:schemeClr val="bg2"/>
        </a:buClr>
        <a:buFont typeface="Arial"/>
        <a:buChar char="•"/>
        <a:tabLst/>
        <a:defRPr sz="1200" kern="1200">
          <a:solidFill>
            <a:schemeClr val="tx1"/>
          </a:solidFill>
          <a:latin typeface="Arial"/>
          <a:ea typeface="+mn-ea"/>
          <a:cs typeface="Arial"/>
        </a:defRPr>
      </a:lvl3pPr>
      <a:lvl4pPr marL="933450" indent="-130969" algn="l" defTabSz="342900" rtl="0" eaLnBrk="1" latinLnBrk="0" hangingPunct="1">
        <a:lnSpc>
          <a:spcPct val="110000"/>
        </a:lnSpc>
        <a:spcBef>
          <a:spcPts val="900"/>
        </a:spcBef>
        <a:buClr>
          <a:schemeClr val="bg2"/>
        </a:buClr>
        <a:buFont typeface="Arial"/>
        <a:buChar char="–"/>
        <a:tabLst/>
        <a:defRPr sz="1200" kern="1200">
          <a:solidFill>
            <a:schemeClr val="tx1"/>
          </a:solidFill>
          <a:latin typeface="Arial"/>
          <a:ea typeface="+mn-ea"/>
          <a:cs typeface="Arial"/>
        </a:defRPr>
      </a:lvl4pPr>
      <a:lvl5pPr marL="1201341" indent="-130969" algn="l" defTabSz="342900" rtl="0" eaLnBrk="1" latinLnBrk="0" hangingPunct="1">
        <a:lnSpc>
          <a:spcPct val="110000"/>
        </a:lnSpc>
        <a:spcBef>
          <a:spcPts val="900"/>
        </a:spcBef>
        <a:buClr>
          <a:schemeClr val="bg2"/>
        </a:buClr>
        <a:buFont typeface="Arial"/>
        <a:buChar char="»"/>
        <a:tabLst/>
        <a:defRPr sz="1200" kern="1200">
          <a:solidFill>
            <a:schemeClr val="tx1"/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84" userDrawn="1">
          <p15:clr>
            <a:srgbClr val="F26B43"/>
          </p15:clr>
        </p15:guide>
        <p15:guide id="2" orient="horz" pos="3143">
          <p15:clr>
            <a:srgbClr val="F26B43"/>
          </p15:clr>
        </p15:guide>
        <p15:guide id="3" orient="horz" pos="2982" userDrawn="1">
          <p15:clr>
            <a:srgbClr val="F26B43"/>
          </p15:clr>
        </p15:guide>
        <p15:guide id="4" orient="horz" pos="367" userDrawn="1">
          <p15:clr>
            <a:srgbClr val="F26B43"/>
          </p15:clr>
        </p15:guide>
        <p15:guide id="6" orient="horz" pos="2867" userDrawn="1">
          <p15:clr>
            <a:srgbClr val="F26B43"/>
          </p15:clr>
        </p15:guide>
        <p15:guide id="7" pos="548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855A3D-13EC-D041-8B0B-C4E685806E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1503340"/>
            <a:ext cx="6503159" cy="592455"/>
          </a:xfrm>
        </p:spPr>
        <p:txBody>
          <a:bodyPr/>
          <a:lstStyle/>
          <a:p>
            <a:r>
              <a:rPr lang="it-IT" sz="3200"/>
              <a:t>Una regione, tante anime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5CB86633-7D57-9E48-8A28-E5B34DBFB2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4025" y="2197609"/>
            <a:ext cx="5605812" cy="454763"/>
          </a:xfrm>
        </p:spPr>
        <p:txBody>
          <a:bodyPr>
            <a:normAutofit fontScale="92500"/>
          </a:bodyPr>
          <a:lstStyle/>
          <a:p>
            <a:r>
              <a:rPr lang="it-IT" sz="2400"/>
              <a:t>La Lombardia e le sue geografie del lavoro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4BBA6C5-56CC-9640-AACC-29BF44D8A05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268705" y="4320942"/>
            <a:ext cx="1645107" cy="620624"/>
          </a:xfrm>
        </p:spPr>
        <p:txBody>
          <a:bodyPr>
            <a:normAutofit/>
          </a:bodyPr>
          <a:lstStyle/>
          <a:p>
            <a:pPr algn="r"/>
            <a:r>
              <a:rPr lang="it-IT" sz="1600"/>
              <a:t>Milano</a:t>
            </a:r>
          </a:p>
          <a:p>
            <a:pPr algn="r"/>
            <a:r>
              <a:rPr lang="it-IT" sz="1400" b="0"/>
              <a:t>19 marzo 2026</a:t>
            </a:r>
          </a:p>
        </p:txBody>
      </p:sp>
      <p:sp>
        <p:nvSpPr>
          <p:cNvPr id="5" name="Segnaposto testo 5">
            <a:extLst>
              <a:ext uri="{FF2B5EF4-FFF2-40B4-BE49-F238E27FC236}">
                <a16:creationId xmlns:a16="http://schemas.microsoft.com/office/drawing/2014/main" id="{0E72CD1C-3E5F-D510-2C2B-3D621E88C198}"/>
              </a:ext>
            </a:extLst>
          </p:cNvPr>
          <p:cNvSpPr txBox="1">
            <a:spLocks/>
          </p:cNvSpPr>
          <p:nvPr/>
        </p:nvSpPr>
        <p:spPr>
          <a:xfrm>
            <a:off x="452437" y="3334505"/>
            <a:ext cx="4592261" cy="129956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0" indent="0" algn="l" defTabSz="342900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None/>
              <a:tabLst/>
              <a:defRPr sz="1900" b="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403622" indent="-136922" algn="l" defTabSz="342900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Char char="–"/>
              <a:tabLst/>
              <a:defRPr sz="105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670322" indent="-135731" algn="l" defTabSz="342900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Char char="•"/>
              <a:tabLst/>
              <a:defRPr sz="9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933450" indent="-130969" algn="l" defTabSz="342900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Char char="–"/>
              <a:tabLst/>
              <a:defRPr sz="9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201341" indent="-130969" algn="l" defTabSz="342900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Char char="»"/>
              <a:tabLst/>
              <a:defRPr sz="9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r>
              <a:rPr lang="it-IT" sz="1800"/>
              <a:t>A cura di:</a:t>
            </a:r>
          </a:p>
          <a:p>
            <a:r>
              <a:rPr lang="it-IT" sz="1800" b="1"/>
              <a:t>Andrea Oldrini</a:t>
            </a:r>
          </a:p>
          <a:p>
            <a:r>
              <a:rPr lang="it-IT" sz="1800"/>
              <a:t>OML – Città metropolitana di Milano</a:t>
            </a:r>
          </a:p>
        </p:txBody>
      </p:sp>
    </p:spTree>
    <p:extLst>
      <p:ext uri="{BB962C8B-B14F-4D97-AF65-F5344CB8AC3E}">
        <p14:creationId xmlns:p14="http://schemas.microsoft.com/office/powerpoint/2010/main" val="552112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4840C-B4B4-6BE4-CE00-B3BA8EED3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5">
            <a:extLst>
              <a:ext uri="{FF2B5EF4-FFF2-40B4-BE49-F238E27FC236}">
                <a16:creationId xmlns:a16="http://schemas.microsoft.com/office/drawing/2014/main" id="{FEAD4353-6597-3DB1-1C87-86F7AE039CF6}"/>
              </a:ext>
            </a:extLst>
          </p:cNvPr>
          <p:cNvSpPr txBox="1">
            <a:spLocks/>
          </p:cNvSpPr>
          <p:nvPr/>
        </p:nvSpPr>
        <p:spPr>
          <a:xfrm>
            <a:off x="452437" y="3326676"/>
            <a:ext cx="5452417" cy="129956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0" indent="0" algn="l" defTabSz="342900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None/>
              <a:tabLst/>
              <a:defRPr sz="1900" b="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403622" indent="-136922" algn="l" defTabSz="342900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Char char="–"/>
              <a:tabLst/>
              <a:defRPr sz="105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670322" indent="-135731" algn="l" defTabSz="342900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Char char="•"/>
              <a:tabLst/>
              <a:defRPr sz="9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933450" indent="-130969" algn="l" defTabSz="342900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Char char="–"/>
              <a:tabLst/>
              <a:defRPr sz="9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201341" indent="-130969" algn="l" defTabSz="342900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Char char="»"/>
              <a:tabLst/>
              <a:defRPr sz="9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r>
              <a:rPr lang="it-IT" sz="1800" u="sng"/>
              <a:t>Contatti</a:t>
            </a:r>
          </a:p>
          <a:p>
            <a:r>
              <a:rPr lang="it-IT" sz="1800"/>
              <a:t>Andrea Oldrini | OML – Città metropolitana di Milano</a:t>
            </a:r>
          </a:p>
          <a:p>
            <a:r>
              <a:rPr lang="it-IT" sz="1800"/>
              <a:t>a.oldrini@cittametropolitana.mi.it</a:t>
            </a:r>
          </a:p>
        </p:txBody>
      </p:sp>
      <p:sp>
        <p:nvSpPr>
          <p:cNvPr id="9" name="Titolo 8">
            <a:extLst>
              <a:ext uri="{FF2B5EF4-FFF2-40B4-BE49-F238E27FC236}">
                <a16:creationId xmlns:a16="http://schemas.microsoft.com/office/drawing/2014/main" id="{A9DB6199-FF55-D0C2-F4A8-4CF2C8AC8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Grazie per l’attenzione</a:t>
            </a:r>
          </a:p>
        </p:txBody>
      </p:sp>
      <p:sp>
        <p:nvSpPr>
          <p:cNvPr id="2" name="Segnaposto data 1">
            <a:extLst>
              <a:ext uri="{FF2B5EF4-FFF2-40B4-BE49-F238E27FC236}">
                <a16:creationId xmlns:a16="http://schemas.microsoft.com/office/drawing/2014/main" id="{DBE91726-A9A5-6D63-E8EE-6B71C9757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19 marzo 2026</a:t>
            </a:r>
          </a:p>
        </p:txBody>
      </p:sp>
    </p:spTree>
    <p:extLst>
      <p:ext uri="{BB962C8B-B14F-4D97-AF65-F5344CB8AC3E}">
        <p14:creationId xmlns:p14="http://schemas.microsoft.com/office/powerpoint/2010/main" val="41867793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7C3DB9-C84E-010B-5DCA-5B3735B889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5">
            <a:extLst>
              <a:ext uri="{FF2B5EF4-FFF2-40B4-BE49-F238E27FC236}">
                <a16:creationId xmlns:a16="http://schemas.microsoft.com/office/drawing/2014/main" id="{A0D1E202-A6F2-5861-5540-576656B4F1FF}"/>
              </a:ext>
            </a:extLst>
          </p:cNvPr>
          <p:cNvSpPr txBox="1">
            <a:spLocks/>
          </p:cNvSpPr>
          <p:nvPr/>
        </p:nvSpPr>
        <p:spPr>
          <a:xfrm>
            <a:off x="452437" y="3326676"/>
            <a:ext cx="5452417" cy="129956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0" indent="0" algn="l" defTabSz="342900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None/>
              <a:tabLst/>
              <a:defRPr sz="1900" b="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403622" indent="-136922" algn="l" defTabSz="342900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Char char="–"/>
              <a:tabLst/>
              <a:defRPr sz="105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670322" indent="-135731" algn="l" defTabSz="342900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Char char="•"/>
              <a:tabLst/>
              <a:defRPr sz="9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933450" indent="-130969" algn="l" defTabSz="342900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Char char="–"/>
              <a:tabLst/>
              <a:defRPr sz="9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201341" indent="-130969" algn="l" defTabSz="342900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Char char="»"/>
              <a:tabLst/>
              <a:defRPr sz="9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endParaRPr lang="it-IT" sz="1800"/>
          </a:p>
        </p:txBody>
      </p:sp>
      <p:sp>
        <p:nvSpPr>
          <p:cNvPr id="9" name="Titolo 8">
            <a:extLst>
              <a:ext uri="{FF2B5EF4-FFF2-40B4-BE49-F238E27FC236}">
                <a16:creationId xmlns:a16="http://schemas.microsoft.com/office/drawing/2014/main" id="{E551756D-C7E8-537F-ADDA-176F4A162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699830"/>
            <a:ext cx="5464277" cy="1537990"/>
          </a:xfrm>
        </p:spPr>
        <p:txBody>
          <a:bodyPr/>
          <a:lstStyle/>
          <a:p>
            <a:r>
              <a:rPr lang="it-IT" sz="3200"/>
              <a:t>I focus settoriali </a:t>
            </a:r>
            <a:br>
              <a:rPr lang="it-IT" sz="3200"/>
            </a:br>
            <a:br>
              <a:rPr lang="it-IT" sz="3200"/>
            </a:br>
            <a:r>
              <a:rPr lang="it-IT" sz="2400" b="0"/>
              <a:t>Osservando le mappe</a:t>
            </a:r>
            <a:endParaRPr lang="it-IT" sz="3200" b="0"/>
          </a:p>
        </p:txBody>
      </p:sp>
      <p:sp>
        <p:nvSpPr>
          <p:cNvPr id="2" name="Segnaposto data 1">
            <a:extLst>
              <a:ext uri="{FF2B5EF4-FFF2-40B4-BE49-F238E27FC236}">
                <a16:creationId xmlns:a16="http://schemas.microsoft.com/office/drawing/2014/main" id="{0C06B783-AB11-9449-7FA9-5D693EEA7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19 marzo 2026</a:t>
            </a:r>
          </a:p>
        </p:txBody>
      </p:sp>
    </p:spTree>
    <p:extLst>
      <p:ext uri="{BB962C8B-B14F-4D97-AF65-F5344CB8AC3E}">
        <p14:creationId xmlns:p14="http://schemas.microsoft.com/office/powerpoint/2010/main" val="27812216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DAFF81A-774C-533E-7AC9-D61A0A624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12</a:t>
            </a:fld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F704E25-6F8D-F6C0-13ED-B97488516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36814"/>
            <a:ext cx="8039432" cy="3755571"/>
          </a:xfrm>
        </p:spPr>
        <p:txBody>
          <a:bodyPr>
            <a:normAutofit/>
          </a:bodyPr>
          <a:lstStyle/>
          <a:p>
            <a:r>
              <a:rPr lang="it-IT" sz="2800"/>
              <a:t>Tessile e moda</a:t>
            </a:r>
            <a:br>
              <a:rPr lang="it-IT"/>
            </a:br>
            <a:br>
              <a:rPr lang="it-IT"/>
            </a:br>
            <a:r>
              <a:rPr lang="it-IT"/>
              <a:t>Cosa rimane oggi del settore in Lombardia dopo la crisi degli ultimi decenni? </a:t>
            </a:r>
            <a:br>
              <a:rPr lang="it-IT"/>
            </a:br>
            <a:br>
              <a:rPr lang="it-IT"/>
            </a:br>
            <a:r>
              <a:rPr lang="it-IT" b="0"/>
              <a:t>Giovanni </a:t>
            </a:r>
            <a:r>
              <a:rPr lang="it-IT" b="0" err="1"/>
              <a:t>Tavolaro</a:t>
            </a:r>
            <a:r>
              <a:rPr lang="it-IT" b="0"/>
              <a:t>, Osservatorio della Provincia di Como</a:t>
            </a:r>
          </a:p>
        </p:txBody>
      </p:sp>
      <p:sp>
        <p:nvSpPr>
          <p:cNvPr id="8" name="Segnaposto data 7">
            <a:extLst>
              <a:ext uri="{FF2B5EF4-FFF2-40B4-BE49-F238E27FC236}">
                <a16:creationId xmlns:a16="http://schemas.microsoft.com/office/drawing/2014/main" id="{7CAE030C-DAB5-C68B-E20F-277C05121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19 marzo 2026</a:t>
            </a:r>
          </a:p>
        </p:txBody>
      </p:sp>
      <p:sp>
        <p:nvSpPr>
          <p:cNvPr id="9" name="Segnaposto piè di pagina 8">
            <a:extLst>
              <a:ext uri="{FF2B5EF4-FFF2-40B4-BE49-F238E27FC236}">
                <a16:creationId xmlns:a16="http://schemas.microsoft.com/office/drawing/2014/main" id="{C9C77691-EEB9-CB97-E370-EAF270ABF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0" y="4842342"/>
            <a:ext cx="3351255" cy="273844"/>
          </a:xfrm>
        </p:spPr>
        <p:txBody>
          <a:bodyPr/>
          <a:lstStyle/>
          <a:p>
            <a:r>
              <a:rPr lang="it-IT"/>
              <a:t>Una Regione, tante anime. La Lombardia e le sue geografie del lavoro</a:t>
            </a:r>
          </a:p>
        </p:txBody>
      </p:sp>
    </p:spTree>
    <p:extLst>
      <p:ext uri="{BB962C8B-B14F-4D97-AF65-F5344CB8AC3E}">
        <p14:creationId xmlns:p14="http://schemas.microsoft.com/office/powerpoint/2010/main" val="9501998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352FF6-C4CC-28C6-CC3B-FB0217EEA7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FD4F9AFC-4C59-B0B8-A060-D8B832373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13</a:t>
            </a:fld>
            <a:endParaRPr lang="it-IT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13A185F-F769-B8F2-A96D-6BF83C273BF0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it-IT"/>
              <a:t>19 marzo 2026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5B3A9CD-FC39-8FF4-98F6-B884DA0102CC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it-IT"/>
              <a:t>Una Regione, tante anime. La Lombardia e le sue geografie del lavoro</a:t>
            </a:r>
          </a:p>
        </p:txBody>
      </p:sp>
      <p:sp>
        <p:nvSpPr>
          <p:cNvPr id="10" name="Segnaposto contenuto 9">
            <a:extLst>
              <a:ext uri="{FF2B5EF4-FFF2-40B4-BE49-F238E27FC236}">
                <a16:creationId xmlns:a16="http://schemas.microsoft.com/office/drawing/2014/main" id="{AE34D325-14FC-C1D8-5F87-DED648A50EFB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68313" y="1416050"/>
            <a:ext cx="6416581" cy="31353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/>
              <a:t> 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A4D4AF1-296F-90A6-976F-34F27B01D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>
                <a:solidFill>
                  <a:schemeClr val="bg2"/>
                </a:solidFill>
              </a:rPr>
              <a:t>Il ruolo del Tessile in Lombardia</a:t>
            </a:r>
          </a:p>
        </p:txBody>
      </p:sp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B463A867-9B58-BDDA-4C31-E11BEB8D4D3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68312" y="1003978"/>
            <a:ext cx="7846492" cy="354738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>
                <a:solidFill>
                  <a:schemeClr val="tx1"/>
                </a:solidFill>
              </a:rPr>
              <a:t>Le origini di una specializzazione territoriale;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>
                <a:solidFill>
                  <a:schemeClr val="tx1"/>
                </a:solidFill>
              </a:rPr>
              <a:t>La concorrenza degli anni ’90 (globalizzazione);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>
                <a:solidFill>
                  <a:schemeClr val="tx1"/>
                </a:solidFill>
              </a:rPr>
              <a:t>Il ridimensionamento negli ultimi anni;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>
                <a:solidFill>
                  <a:schemeClr val="tx1"/>
                </a:solidFill>
              </a:rPr>
              <a:t>La struttura di impresa oggi:</a:t>
            </a:r>
          </a:p>
          <a:p>
            <a:pPr marL="689372" lvl="1" indent="-285750">
              <a:buFont typeface="Courier New" panose="02070309020205020404" pitchFamily="49" charset="0"/>
              <a:buChar char="o"/>
            </a:pPr>
            <a:r>
              <a:rPr lang="it-IT" sz="1600" b="1">
                <a:solidFill>
                  <a:schemeClr val="bg2"/>
                </a:solidFill>
              </a:rPr>
              <a:t>Numero di addetti </a:t>
            </a:r>
            <a:r>
              <a:rPr lang="it-IT" sz="1600"/>
              <a:t>medio per unità locale più alto della media, dimensioni aziendali ridotte.</a:t>
            </a:r>
          </a:p>
          <a:p>
            <a:pPr marL="689372" lvl="1" indent="-285750">
              <a:buFont typeface="Courier New" panose="02070309020205020404" pitchFamily="49" charset="0"/>
              <a:buChar char="o"/>
            </a:pPr>
            <a:r>
              <a:rPr lang="it-IT" sz="1600">
                <a:solidFill>
                  <a:schemeClr val="tx1"/>
                </a:solidFill>
              </a:rPr>
              <a:t>Gli </a:t>
            </a:r>
            <a:r>
              <a:rPr lang="it-IT" sz="1600" b="1">
                <a:solidFill>
                  <a:schemeClr val="bg2"/>
                </a:solidFill>
              </a:rPr>
              <a:t>avviament</a:t>
            </a:r>
            <a:r>
              <a:rPr lang="it-IT" sz="1600" b="1">
                <a:solidFill>
                  <a:schemeClr val="tx1"/>
                </a:solidFill>
              </a:rPr>
              <a:t>i</a:t>
            </a:r>
            <a:r>
              <a:rPr lang="it-IT" sz="1600">
                <a:solidFill>
                  <a:schemeClr val="tx1"/>
                </a:solidFill>
              </a:rPr>
              <a:t> tra il 2022 ed il 2024, circa 60 mila, costituiscono il 1,3% di quelli registrati in tutta la Lombardia nello stesso triennio.</a:t>
            </a:r>
          </a:p>
          <a:p>
            <a:pPr marL="689372" lvl="1" indent="-285750">
              <a:buFont typeface="Courier New" panose="02070309020205020404" pitchFamily="49" charset="0"/>
              <a:buChar char="o"/>
            </a:pPr>
            <a:r>
              <a:rPr lang="it-IT" sz="1600"/>
              <a:t>Questi avviamenti si caratterizzano per un livello di </a:t>
            </a:r>
            <a:r>
              <a:rPr lang="it-IT" sz="1600" b="1">
                <a:solidFill>
                  <a:schemeClr val="bg2"/>
                </a:solidFill>
              </a:rPr>
              <a:t>stabilità contrattuale </a:t>
            </a:r>
            <a:r>
              <a:rPr lang="it-IT" sz="1600"/>
              <a:t>significativamente superiore rispetto alla media (39,9% vs 26,3%). </a:t>
            </a:r>
          </a:p>
          <a:p>
            <a:pPr marL="689372" lvl="1" indent="-285750">
              <a:buFont typeface="Arial" panose="020B0604020202020204" pitchFamily="34" charset="0"/>
              <a:buChar char="•"/>
            </a:pPr>
            <a:endParaRPr lang="it-IT">
              <a:solidFill>
                <a:schemeClr val="tx1"/>
              </a:solidFill>
            </a:endParaRPr>
          </a:p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82892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>
            <a:extLst>
              <a:ext uri="{FF2B5EF4-FFF2-40B4-BE49-F238E27FC236}">
                <a16:creationId xmlns:a16="http://schemas.microsoft.com/office/drawing/2014/main" id="{75722788-1D70-6941-A57F-63C81961B1A8}"/>
              </a:ext>
            </a:extLst>
          </p:cNvPr>
          <p:cNvSpPr/>
          <p:nvPr/>
        </p:nvSpPr>
        <p:spPr>
          <a:xfrm>
            <a:off x="0" y="1157271"/>
            <a:ext cx="9144000" cy="1566797"/>
          </a:xfrm>
          <a:prstGeom prst="rect">
            <a:avLst/>
          </a:prstGeom>
          <a:solidFill>
            <a:srgbClr val="E7E7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F36AD8F0-5338-244E-812E-31B33DBFC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14</a:t>
            </a:fld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0A7D84D-4FAC-064B-98E2-883C3E203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Il comparto del Tessile - Moda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68028B18-C651-364A-BBDE-0C6C9F57B9C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it-IT"/>
              <a:t>Quadro generale</a:t>
            </a:r>
          </a:p>
        </p:txBody>
      </p:sp>
      <p:grpSp>
        <p:nvGrpSpPr>
          <p:cNvPr id="10" name="Gruppo 9">
            <a:extLst>
              <a:ext uri="{FF2B5EF4-FFF2-40B4-BE49-F238E27FC236}">
                <a16:creationId xmlns:a16="http://schemas.microsoft.com/office/drawing/2014/main" id="{B9283D3C-995B-0B49-9A10-D5845E03EA2B}"/>
              </a:ext>
            </a:extLst>
          </p:cNvPr>
          <p:cNvGrpSpPr/>
          <p:nvPr/>
        </p:nvGrpSpPr>
        <p:grpSpPr>
          <a:xfrm>
            <a:off x="462526" y="1260095"/>
            <a:ext cx="1475355" cy="1380761"/>
            <a:chOff x="647350" y="2122284"/>
            <a:chExt cx="1512000" cy="1512000"/>
          </a:xfrm>
        </p:grpSpPr>
        <p:sp>
          <p:nvSpPr>
            <p:cNvPr id="7" name="Ovale 6">
              <a:extLst>
                <a:ext uri="{FF2B5EF4-FFF2-40B4-BE49-F238E27FC236}">
                  <a16:creationId xmlns:a16="http://schemas.microsoft.com/office/drawing/2014/main" id="{E58DE06B-A102-FEAA-F15D-062034A49A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5350" y="2230284"/>
              <a:ext cx="1296000" cy="1296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400" b="1">
                  <a:solidFill>
                    <a:schemeClr val="bg1"/>
                  </a:solidFill>
                </a:rPr>
                <a:t>9.185 </a:t>
              </a:r>
            </a:p>
            <a:p>
              <a:pPr algn="ctr"/>
              <a:r>
                <a:rPr lang="it-IT" sz="1050"/>
                <a:t>UNITA’ LOCALI</a:t>
              </a:r>
            </a:p>
          </p:txBody>
        </p:sp>
        <p:sp>
          <p:nvSpPr>
            <p:cNvPr id="9" name="Arco a tutto sesto 8">
              <a:extLst>
                <a:ext uri="{FF2B5EF4-FFF2-40B4-BE49-F238E27FC236}">
                  <a16:creationId xmlns:a16="http://schemas.microsoft.com/office/drawing/2014/main" id="{1D5431C3-9AAA-4137-5ECD-67DAA947A4E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7350" y="2122284"/>
              <a:ext cx="1512000" cy="1512000"/>
            </a:xfrm>
            <a:prstGeom prst="blockArc">
              <a:avLst>
                <a:gd name="adj1" fmla="val 5433561"/>
                <a:gd name="adj2" fmla="val 32421"/>
                <a:gd name="adj3" fmla="val 1407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29E6961D-7CB2-FCA1-5C94-8942B29EF0CB}"/>
              </a:ext>
            </a:extLst>
          </p:cNvPr>
          <p:cNvGrpSpPr/>
          <p:nvPr/>
        </p:nvGrpSpPr>
        <p:grpSpPr>
          <a:xfrm rot="5400000">
            <a:off x="7193389" y="1212798"/>
            <a:ext cx="1380761" cy="1475355"/>
            <a:chOff x="647350" y="2122284"/>
            <a:chExt cx="1512000" cy="1512000"/>
          </a:xfrm>
        </p:grpSpPr>
        <p:sp>
          <p:nvSpPr>
            <p:cNvPr id="12" name="Ovale 11">
              <a:extLst>
                <a:ext uri="{FF2B5EF4-FFF2-40B4-BE49-F238E27FC236}">
                  <a16:creationId xmlns:a16="http://schemas.microsoft.com/office/drawing/2014/main" id="{6F806070-8153-FC0F-3C1F-056F2CC66E04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755350" y="2230284"/>
              <a:ext cx="1296000" cy="1296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400" b="1"/>
                <a:t>72.036</a:t>
              </a:r>
            </a:p>
            <a:p>
              <a:pPr algn="ctr"/>
              <a:r>
                <a:rPr lang="it-IT" sz="900"/>
                <a:t>AVVIAMENTI</a:t>
              </a:r>
            </a:p>
            <a:p>
              <a:pPr algn="ctr"/>
              <a:r>
                <a:rPr lang="it-IT" sz="900"/>
                <a:t>(2022-2024)</a:t>
              </a:r>
            </a:p>
            <a:p>
              <a:pPr algn="ctr"/>
              <a:endParaRPr lang="it-IT" sz="900" b="1"/>
            </a:p>
            <a:p>
              <a:pPr algn="ctr"/>
              <a:r>
                <a:rPr lang="it-IT" sz="1400" b="1"/>
                <a:t>1,7% </a:t>
              </a:r>
            </a:p>
            <a:p>
              <a:pPr algn="ctr"/>
              <a:r>
                <a:rPr lang="it-IT" sz="900"/>
                <a:t>sul totale economia</a:t>
              </a:r>
            </a:p>
          </p:txBody>
        </p:sp>
        <p:sp>
          <p:nvSpPr>
            <p:cNvPr id="13" name="Arco a tutto sesto 12">
              <a:extLst>
                <a:ext uri="{FF2B5EF4-FFF2-40B4-BE49-F238E27FC236}">
                  <a16:creationId xmlns:a16="http://schemas.microsoft.com/office/drawing/2014/main" id="{A3F95F03-7E9B-C120-D073-6BFC47CFD3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7350" y="2122284"/>
              <a:ext cx="1512000" cy="1512000"/>
            </a:xfrm>
            <a:prstGeom prst="blockArc">
              <a:avLst>
                <a:gd name="adj1" fmla="val 5433561"/>
                <a:gd name="adj2" fmla="val 32421"/>
                <a:gd name="adj3" fmla="val 1407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690CC698-D5E7-B9C0-E6DB-F843663087AC}"/>
              </a:ext>
            </a:extLst>
          </p:cNvPr>
          <p:cNvGrpSpPr/>
          <p:nvPr/>
        </p:nvGrpSpPr>
        <p:grpSpPr>
          <a:xfrm rot="10800000">
            <a:off x="2133417" y="1260094"/>
            <a:ext cx="1475355" cy="1380761"/>
            <a:chOff x="647350" y="2122284"/>
            <a:chExt cx="1512000" cy="1512000"/>
          </a:xfrm>
        </p:grpSpPr>
        <p:sp>
          <p:nvSpPr>
            <p:cNvPr id="17" name="Ovale 16">
              <a:extLst>
                <a:ext uri="{FF2B5EF4-FFF2-40B4-BE49-F238E27FC236}">
                  <a16:creationId xmlns:a16="http://schemas.microsoft.com/office/drawing/2014/main" id="{45DEF90F-87BF-5B3E-D182-68F716C11C4D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55350" y="2230284"/>
              <a:ext cx="1296000" cy="1296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400" b="1"/>
                <a:t>85.476</a:t>
              </a:r>
            </a:p>
            <a:p>
              <a:pPr algn="ctr"/>
              <a:r>
                <a:rPr lang="it-IT" sz="1050"/>
                <a:t>ADDETTI</a:t>
              </a:r>
            </a:p>
            <a:p>
              <a:pPr algn="ctr"/>
              <a:endParaRPr lang="it-IT" sz="1050"/>
            </a:p>
            <a:p>
              <a:pPr algn="ctr"/>
              <a:r>
                <a:rPr lang="it-IT" sz="1400" b="1"/>
                <a:t>2,3% </a:t>
              </a:r>
            </a:p>
            <a:p>
              <a:pPr algn="ctr"/>
              <a:r>
                <a:rPr lang="it-IT" sz="1050"/>
                <a:t>sul totale </a:t>
              </a:r>
            </a:p>
            <a:p>
              <a:pPr algn="ctr"/>
              <a:r>
                <a:rPr lang="it-IT" sz="1050"/>
                <a:t>economia</a:t>
              </a:r>
            </a:p>
          </p:txBody>
        </p:sp>
        <p:sp>
          <p:nvSpPr>
            <p:cNvPr id="18" name="Arco a tutto sesto 17">
              <a:extLst>
                <a:ext uri="{FF2B5EF4-FFF2-40B4-BE49-F238E27FC236}">
                  <a16:creationId xmlns:a16="http://schemas.microsoft.com/office/drawing/2014/main" id="{FBEA30BE-1D89-1AE1-E621-5096E226AC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7350" y="2122284"/>
              <a:ext cx="1512000" cy="1512000"/>
            </a:xfrm>
            <a:prstGeom prst="blockArc">
              <a:avLst>
                <a:gd name="adj1" fmla="val 10808785"/>
                <a:gd name="adj2" fmla="val 32421"/>
                <a:gd name="adj3" fmla="val 1407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22" name="Gruppo 21">
            <a:extLst>
              <a:ext uri="{FF2B5EF4-FFF2-40B4-BE49-F238E27FC236}">
                <a16:creationId xmlns:a16="http://schemas.microsoft.com/office/drawing/2014/main" id="{EF04F15E-82F6-B51A-3899-B471F2844041}"/>
              </a:ext>
            </a:extLst>
          </p:cNvPr>
          <p:cNvGrpSpPr/>
          <p:nvPr/>
        </p:nvGrpSpPr>
        <p:grpSpPr>
          <a:xfrm>
            <a:off x="3804310" y="1260095"/>
            <a:ext cx="1475355" cy="1380761"/>
            <a:chOff x="647350" y="2122284"/>
            <a:chExt cx="1512000" cy="1512000"/>
          </a:xfrm>
        </p:grpSpPr>
        <p:sp>
          <p:nvSpPr>
            <p:cNvPr id="23" name="Ovale 22">
              <a:extLst>
                <a:ext uri="{FF2B5EF4-FFF2-40B4-BE49-F238E27FC236}">
                  <a16:creationId xmlns:a16="http://schemas.microsoft.com/office/drawing/2014/main" id="{42EC94FE-0F7F-DE4A-4E52-12FDFEC0D2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5350" y="2230284"/>
              <a:ext cx="1296000" cy="1296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400" b="1"/>
                <a:t>9,3</a:t>
              </a:r>
              <a:r>
                <a:rPr lang="it-IT" sz="1400"/>
                <a:t> </a:t>
              </a:r>
            </a:p>
            <a:p>
              <a:pPr algn="ctr"/>
              <a:r>
                <a:rPr lang="it-IT" sz="900"/>
                <a:t>Media ADDETTI per UNITA’ LOCALE</a:t>
              </a:r>
            </a:p>
          </p:txBody>
        </p:sp>
        <p:sp>
          <p:nvSpPr>
            <p:cNvPr id="24" name="Arco a tutto sesto 23">
              <a:extLst>
                <a:ext uri="{FF2B5EF4-FFF2-40B4-BE49-F238E27FC236}">
                  <a16:creationId xmlns:a16="http://schemas.microsoft.com/office/drawing/2014/main" id="{E30196AF-A42A-85FF-4138-FE02823AAF4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7350" y="2122284"/>
              <a:ext cx="1512000" cy="1512000"/>
            </a:xfrm>
            <a:prstGeom prst="blockArc">
              <a:avLst>
                <a:gd name="adj1" fmla="val 10808785"/>
                <a:gd name="adj2" fmla="val 32421"/>
                <a:gd name="adj3" fmla="val 1407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grpSp>
        <p:nvGrpSpPr>
          <p:cNvPr id="25" name="Gruppo 24">
            <a:extLst>
              <a:ext uri="{FF2B5EF4-FFF2-40B4-BE49-F238E27FC236}">
                <a16:creationId xmlns:a16="http://schemas.microsoft.com/office/drawing/2014/main" id="{BC00AC9F-F3E8-A3D3-391A-4E43620FFFC5}"/>
              </a:ext>
            </a:extLst>
          </p:cNvPr>
          <p:cNvGrpSpPr/>
          <p:nvPr/>
        </p:nvGrpSpPr>
        <p:grpSpPr>
          <a:xfrm rot="10800000">
            <a:off x="5475201" y="1260094"/>
            <a:ext cx="1475355" cy="1380761"/>
            <a:chOff x="647350" y="2122284"/>
            <a:chExt cx="1512000" cy="1512000"/>
          </a:xfrm>
        </p:grpSpPr>
        <p:sp>
          <p:nvSpPr>
            <p:cNvPr id="26" name="Ovale 25">
              <a:extLst>
                <a:ext uri="{FF2B5EF4-FFF2-40B4-BE49-F238E27FC236}">
                  <a16:creationId xmlns:a16="http://schemas.microsoft.com/office/drawing/2014/main" id="{537BDB51-21CD-43EC-1560-79524DCC51A7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55350" y="2230284"/>
              <a:ext cx="1296000" cy="1296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400" b="1"/>
                <a:t>12,5 </a:t>
              </a:r>
              <a:r>
                <a:rPr lang="it-IT" sz="900" b="1"/>
                <a:t>addetti in </a:t>
              </a:r>
              <a:r>
                <a:rPr lang="it-IT" sz="900"/>
                <a:t>unità di </a:t>
              </a:r>
              <a:r>
                <a:rPr lang="it-IT" sz="900" b="1"/>
                <a:t>Grandi Dimensioni</a:t>
              </a:r>
            </a:p>
            <a:p>
              <a:pPr algn="ctr"/>
              <a:r>
                <a:rPr lang="it-IT" sz="900"/>
                <a:t>(&gt;=250)</a:t>
              </a:r>
            </a:p>
          </p:txBody>
        </p:sp>
        <p:sp>
          <p:nvSpPr>
            <p:cNvPr id="28" name="Arco a tutto sesto 27">
              <a:extLst>
                <a:ext uri="{FF2B5EF4-FFF2-40B4-BE49-F238E27FC236}">
                  <a16:creationId xmlns:a16="http://schemas.microsoft.com/office/drawing/2014/main" id="{7BB7C4CE-5AD4-322B-56B9-0064021FC9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7350" y="2122284"/>
              <a:ext cx="1512000" cy="1512000"/>
            </a:xfrm>
            <a:prstGeom prst="blockArc">
              <a:avLst>
                <a:gd name="adj1" fmla="val 10808785"/>
                <a:gd name="adj2" fmla="val 32421"/>
                <a:gd name="adj3" fmla="val 1407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sp>
        <p:nvSpPr>
          <p:cNvPr id="14" name="Segnaposto contenuto 9">
            <a:extLst>
              <a:ext uri="{FF2B5EF4-FFF2-40B4-BE49-F238E27FC236}">
                <a16:creationId xmlns:a16="http://schemas.microsoft.com/office/drawing/2014/main" id="{F067EA81-9C34-58A9-7971-400EC6858D2C}"/>
              </a:ext>
            </a:extLst>
          </p:cNvPr>
          <p:cNvSpPr txBox="1">
            <a:spLocks/>
          </p:cNvSpPr>
          <p:nvPr/>
        </p:nvSpPr>
        <p:spPr>
          <a:xfrm>
            <a:off x="272004" y="2806303"/>
            <a:ext cx="8579101" cy="1953872"/>
          </a:xfrm>
          <a:prstGeom prst="rect">
            <a:avLst/>
          </a:prstGeom>
        </p:spPr>
        <p:txBody>
          <a:bodyPr>
            <a:noAutofit/>
          </a:bodyPr>
          <a:lstStyle>
            <a:lvl1pPr marL="135731" indent="-135731" algn="l" defTabSz="342900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Char char="•"/>
              <a:tabLst/>
              <a:defRPr sz="105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03622" indent="-136922" algn="l" defTabSz="342900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Char char="–"/>
              <a:tabLst/>
              <a:defRPr sz="105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670322" indent="-135731" algn="l" defTabSz="342900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Char char="•"/>
              <a:tabLst/>
              <a:defRPr sz="9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933450" indent="-130969" algn="l" defTabSz="342900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Char char="–"/>
              <a:tabLst/>
              <a:defRPr sz="9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201341" indent="-130969" algn="l" defTabSz="342900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Char char="»"/>
              <a:tabLst/>
              <a:defRPr sz="9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it-IT" sz="1600"/>
              <a:t>Considerando le </a:t>
            </a:r>
            <a:r>
              <a:rPr lang="it-IT" sz="1600" b="1"/>
              <a:t>principali attività</a:t>
            </a:r>
            <a:r>
              <a:rPr lang="it-IT" sz="1600"/>
              <a:t> del settore: </a:t>
            </a:r>
          </a:p>
          <a:p>
            <a:pPr>
              <a:lnSpc>
                <a:spcPct val="100000"/>
              </a:lnSpc>
            </a:pPr>
            <a:r>
              <a:rPr lang="it-IT" sz="1600" b="1"/>
              <a:t>C.13 – Industrie tessili </a:t>
            </a:r>
          </a:p>
          <a:p>
            <a:pPr>
              <a:lnSpc>
                <a:spcPct val="100000"/>
              </a:lnSpc>
            </a:pPr>
            <a:r>
              <a:rPr lang="it-IT" sz="1600" b="1"/>
              <a:t>C.14 – Confezioni</a:t>
            </a:r>
          </a:p>
          <a:p>
            <a:pPr marL="4037013" indent="-179388">
              <a:lnSpc>
                <a:spcPct val="100000"/>
              </a:lnSpc>
            </a:pPr>
            <a:endParaRPr lang="it-IT" sz="1600"/>
          </a:p>
          <a:p>
            <a:pPr marL="0" indent="0">
              <a:lnSpc>
                <a:spcPct val="100000"/>
              </a:lnSpc>
              <a:buNone/>
            </a:pPr>
            <a:endParaRPr lang="it-IT" sz="1600"/>
          </a:p>
          <a:p>
            <a:pPr marL="0" indent="0">
              <a:lnSpc>
                <a:spcPct val="100000"/>
              </a:lnSpc>
              <a:buNone/>
            </a:pPr>
            <a:endParaRPr lang="it-IT" sz="850"/>
          </a:p>
        </p:txBody>
      </p:sp>
      <p:sp>
        <p:nvSpPr>
          <p:cNvPr id="19" name="Freccia a destra 18">
            <a:extLst>
              <a:ext uri="{FF2B5EF4-FFF2-40B4-BE49-F238E27FC236}">
                <a16:creationId xmlns:a16="http://schemas.microsoft.com/office/drawing/2014/main" id="{42F17989-F20D-3C92-0C48-2262B00851FD}"/>
              </a:ext>
            </a:extLst>
          </p:cNvPr>
          <p:cNvSpPr/>
          <p:nvPr/>
        </p:nvSpPr>
        <p:spPr>
          <a:xfrm>
            <a:off x="3677373" y="3463795"/>
            <a:ext cx="330851" cy="207169"/>
          </a:xfrm>
          <a:prstGeom prst="rightArrow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38998093-3D5E-108A-0DBF-F2CD965DFAFA}"/>
              </a:ext>
            </a:extLst>
          </p:cNvPr>
          <p:cNvSpPr txBox="1"/>
          <p:nvPr/>
        </p:nvSpPr>
        <p:spPr>
          <a:xfrm>
            <a:off x="4561554" y="3201399"/>
            <a:ext cx="45674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600" b="1"/>
              <a:t>29 su 64 </a:t>
            </a:r>
            <a:r>
              <a:rPr lang="it-IT" sz="1600"/>
              <a:t>CPI lombardi mostrano una sovrarappresentazione delle quote di avviamenti della meccanica rispetto alla media regionale.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600"/>
              <a:t>Di questi 29 CPI, 10 sono specializzati in entrambe le attività .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E6714C9-5F76-66B7-C2CE-1632D6198CE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it-IT"/>
              <a:t>19 marzo 2026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DD6A06E-6255-763A-7678-5153ED4407AC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572000" y="4845332"/>
            <a:ext cx="3479153" cy="283062"/>
          </a:xfrm>
        </p:spPr>
        <p:txBody>
          <a:bodyPr/>
          <a:lstStyle/>
          <a:p>
            <a:r>
              <a:rPr lang="it-IT"/>
              <a:t>Una Regione, tante anime. La Lombardia e le sue geografie del lavoro</a:t>
            </a:r>
          </a:p>
        </p:txBody>
      </p:sp>
    </p:spTree>
    <p:extLst>
      <p:ext uri="{BB962C8B-B14F-4D97-AF65-F5344CB8AC3E}">
        <p14:creationId xmlns:p14="http://schemas.microsoft.com/office/powerpoint/2010/main" val="32873652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134B20-1825-2D80-2D96-08A32132F0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2309C87C-FB7D-28B0-632D-797E31B51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15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232C749-2955-194D-6114-84F18718498C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572000" y="4845332"/>
            <a:ext cx="3562112" cy="283062"/>
          </a:xfrm>
        </p:spPr>
        <p:txBody>
          <a:bodyPr/>
          <a:lstStyle/>
          <a:p>
            <a:r>
              <a:rPr lang="it-IT"/>
              <a:t>Una Regione, tante anime. La Lombardia e le sue geografie del lavoro</a:t>
            </a:r>
          </a:p>
        </p:txBody>
      </p:sp>
      <p:sp>
        <p:nvSpPr>
          <p:cNvPr id="10" name="Segnaposto contenuto 9">
            <a:extLst>
              <a:ext uri="{FF2B5EF4-FFF2-40B4-BE49-F238E27FC236}">
                <a16:creationId xmlns:a16="http://schemas.microsoft.com/office/drawing/2014/main" id="{AB83DF8D-69CC-83ED-4DE5-D51A977BC505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68313" y="1416050"/>
            <a:ext cx="6416581" cy="31353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/>
              <a:t> 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99531D3-6929-35D6-1CEE-D39B6E696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I territori a forte specializzazione occupazionale</a:t>
            </a:r>
          </a:p>
        </p:txBody>
      </p:sp>
      <p:pic>
        <p:nvPicPr>
          <p:cNvPr id="8" name="Immagine 7" descr="Immagine che contiene mappa, testo, diagramma&#10;&#10;Il contenuto generato dall'IA potrebbe non essere corretto.">
            <a:extLst>
              <a:ext uri="{FF2B5EF4-FFF2-40B4-BE49-F238E27FC236}">
                <a16:creationId xmlns:a16="http://schemas.microsoft.com/office/drawing/2014/main" id="{BA5558A9-A626-3817-2BE1-5610905EF7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10" r="-218" b="7103"/>
          <a:stretch>
            <a:fillRect/>
          </a:stretch>
        </p:blipFill>
        <p:spPr>
          <a:xfrm>
            <a:off x="639219" y="1525995"/>
            <a:ext cx="3641995" cy="301087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D7748C8C-F30F-F1BA-C9FE-0C5199AEF7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77" r="223" b="7381"/>
          <a:stretch>
            <a:fillRect/>
          </a:stretch>
        </p:blipFill>
        <p:spPr>
          <a:xfrm>
            <a:off x="4870720" y="1525995"/>
            <a:ext cx="3546890" cy="3005321"/>
          </a:xfrm>
          <a:prstGeom prst="rect">
            <a:avLst/>
          </a:prstGeom>
        </p:spPr>
      </p:pic>
      <p:sp>
        <p:nvSpPr>
          <p:cNvPr id="6" name="Segnaposto testo 8">
            <a:extLst>
              <a:ext uri="{FF2B5EF4-FFF2-40B4-BE49-F238E27FC236}">
                <a16:creationId xmlns:a16="http://schemas.microsoft.com/office/drawing/2014/main" id="{9F0829E2-EABF-C934-A6C9-559040F1B1E1}"/>
              </a:ext>
            </a:extLst>
          </p:cNvPr>
          <p:cNvSpPr txBox="1">
            <a:spLocks/>
          </p:cNvSpPr>
          <p:nvPr/>
        </p:nvSpPr>
        <p:spPr>
          <a:xfrm>
            <a:off x="468313" y="815789"/>
            <a:ext cx="6787016" cy="507532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 marL="0" indent="0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None/>
              <a:tabLst/>
              <a:defRPr sz="1500" kern="1200">
                <a:solidFill>
                  <a:schemeClr val="tx1">
                    <a:lumMod val="60000"/>
                    <a:lumOff val="40000"/>
                  </a:schemeClr>
                </a:solidFill>
                <a:latin typeface="Arial"/>
                <a:ea typeface="+mn-ea"/>
                <a:cs typeface="Arial"/>
              </a:defRPr>
            </a:lvl1pPr>
            <a:lvl2pPr marL="403622" indent="-136922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–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670322" indent="-135731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•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933450" indent="-130969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–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201341" indent="-130969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»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Quote di avviamenti nelle </a:t>
            </a:r>
            <a:r>
              <a:rPr lang="it-IT" b="1">
                <a:solidFill>
                  <a:srgbClr val="C00000"/>
                </a:solidFill>
              </a:rPr>
              <a:t>Industrie tessili </a:t>
            </a:r>
            <a:r>
              <a:rPr lang="it-IT"/>
              <a:t>e nelle </a:t>
            </a:r>
            <a:r>
              <a:rPr lang="it-IT" b="1">
                <a:solidFill>
                  <a:srgbClr val="C00000"/>
                </a:solidFill>
              </a:rPr>
              <a:t>Confezioni</a:t>
            </a:r>
          </a:p>
        </p:txBody>
      </p:sp>
      <p:sp>
        <p:nvSpPr>
          <p:cNvPr id="15" name="Segnaposto testo 8">
            <a:extLst>
              <a:ext uri="{FF2B5EF4-FFF2-40B4-BE49-F238E27FC236}">
                <a16:creationId xmlns:a16="http://schemas.microsoft.com/office/drawing/2014/main" id="{3199821C-98FD-6A07-21DA-856BE84A15AB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2438400" y="4827588"/>
            <a:ext cx="2133600" cy="273050"/>
          </a:xfrm>
        </p:spPr>
        <p:txBody>
          <a:bodyPr/>
          <a:lstStyle/>
          <a:p>
            <a:r>
              <a:rPr lang="it-IT"/>
              <a:t>19 marzo 2026</a:t>
            </a:r>
            <a:endParaRPr lang="it-IT" b="1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74EB6FD0-58AB-ED5E-2B43-30639C67B48D}"/>
              </a:ext>
            </a:extLst>
          </p:cNvPr>
          <p:cNvSpPr txBox="1"/>
          <p:nvPr/>
        </p:nvSpPr>
        <p:spPr>
          <a:xfrm>
            <a:off x="1013733" y="1180147"/>
            <a:ext cx="2401619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it-IT" sz="1200" b="1">
                <a:solidFill>
                  <a:srgbClr val="00803F"/>
                </a:solidFill>
                <a:latin typeface="+mj-lt"/>
              </a:rPr>
              <a:t>% avviamenti (2022-2024) C.13</a:t>
            </a:r>
            <a:endParaRPr lang="it-IT" sz="1200" b="1">
              <a:solidFill>
                <a:srgbClr val="00803F"/>
              </a:solidFill>
              <a:latin typeface="+mj-lt"/>
              <a:cs typeface="Arial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21DDF85-8D05-FDEC-755B-2C7615C3A2E2}"/>
              </a:ext>
            </a:extLst>
          </p:cNvPr>
          <p:cNvSpPr txBox="1"/>
          <p:nvPr/>
        </p:nvSpPr>
        <p:spPr>
          <a:xfrm>
            <a:off x="5332866" y="1180147"/>
            <a:ext cx="2401619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it-IT" sz="1200" b="1">
                <a:solidFill>
                  <a:srgbClr val="00803F"/>
                </a:solidFill>
                <a:latin typeface="+mj-lt"/>
              </a:rPr>
              <a:t>% avviamenti (2022-2024) C.14</a:t>
            </a:r>
            <a:endParaRPr lang="it-IT" sz="1200" b="1">
              <a:solidFill>
                <a:srgbClr val="00803F"/>
              </a:solidFill>
              <a:latin typeface="+mj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442841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95B831-36F0-8E24-2C7F-34A780EE8D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CB5F8F90-4172-1EC6-C217-E3779D21B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16</a:t>
            </a:fld>
            <a:endParaRPr lang="it-IT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ED4277E-CEB6-2AD5-7752-9F4042C8D7D0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it-IT"/>
              <a:t>19 marzo 2026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B705E29-DF7C-B57B-7831-E8C703321DB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572000" y="4836114"/>
            <a:ext cx="3377758" cy="292280"/>
          </a:xfrm>
        </p:spPr>
        <p:txBody>
          <a:bodyPr/>
          <a:lstStyle/>
          <a:p>
            <a:r>
              <a:rPr lang="it-IT"/>
              <a:t>Una Regione, tante anime. La Lombardia e le sue geografie del lavoro</a:t>
            </a:r>
          </a:p>
        </p:txBody>
      </p:sp>
      <p:sp>
        <p:nvSpPr>
          <p:cNvPr id="10" name="Segnaposto contenuto 9">
            <a:extLst>
              <a:ext uri="{FF2B5EF4-FFF2-40B4-BE49-F238E27FC236}">
                <a16:creationId xmlns:a16="http://schemas.microsoft.com/office/drawing/2014/main" id="{4F1442FA-AFE5-1E74-6C14-32B98F499519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68313" y="1416050"/>
            <a:ext cx="6416581" cy="31353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/>
              <a:t> 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5803F88-9232-7F1F-6600-8FA8CBC70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C.13 – Industrie tessili</a:t>
            </a:r>
          </a:p>
        </p:txBody>
      </p:sp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8067E87B-4D6A-9139-9339-583CDE22427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it-IT"/>
              <a:t>Saldi 2023 vs 2024</a:t>
            </a:r>
          </a:p>
        </p:txBody>
      </p:sp>
      <p:pic>
        <p:nvPicPr>
          <p:cNvPr id="8" name="Immagine 7" descr="Immagine che contiene mappa, testo, diagramma&#10;&#10;Il contenuto generato dall'IA potrebbe non essere corretto.">
            <a:extLst>
              <a:ext uri="{FF2B5EF4-FFF2-40B4-BE49-F238E27FC236}">
                <a16:creationId xmlns:a16="http://schemas.microsoft.com/office/drawing/2014/main" id="{52CD465A-78D7-487E-71C7-860B079F31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32" r="244" b="8008"/>
          <a:stretch>
            <a:fillRect/>
          </a:stretch>
        </p:blipFill>
        <p:spPr>
          <a:xfrm>
            <a:off x="310243" y="1470905"/>
            <a:ext cx="3765501" cy="3067348"/>
          </a:xfrm>
          <a:prstGeom prst="rect">
            <a:avLst/>
          </a:prstGeom>
        </p:spPr>
      </p:pic>
      <p:pic>
        <p:nvPicPr>
          <p:cNvPr id="11" name="Immagine 10" descr="Immagine che contiene mappa, testo, diagramma, atlante&#10;&#10;Il contenuto generato dall'IA potrebbe non essere corretto.">
            <a:extLst>
              <a:ext uri="{FF2B5EF4-FFF2-40B4-BE49-F238E27FC236}">
                <a16:creationId xmlns:a16="http://schemas.microsoft.com/office/drawing/2014/main" id="{7B45998B-C1DC-3EF3-4E04-2C7036A6A3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41" b="8246"/>
          <a:stretch>
            <a:fillRect/>
          </a:stretch>
        </p:blipFill>
        <p:spPr>
          <a:xfrm>
            <a:off x="4777853" y="1418272"/>
            <a:ext cx="3774709" cy="3141054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FB05824C-2CC3-8D87-431F-23956201FDD0}"/>
              </a:ext>
            </a:extLst>
          </p:cNvPr>
          <p:cNvSpPr txBox="1"/>
          <p:nvPr/>
        </p:nvSpPr>
        <p:spPr>
          <a:xfrm>
            <a:off x="1007149" y="1165003"/>
            <a:ext cx="2374368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it-IT" sz="1200" b="1">
                <a:solidFill>
                  <a:srgbClr val="00803F"/>
                </a:solidFill>
                <a:latin typeface="+mj-lt"/>
              </a:rPr>
              <a:t>Saldo annualizzato 2023 C.13</a:t>
            </a:r>
            <a:endParaRPr lang="it-IT" sz="1200" b="1">
              <a:solidFill>
                <a:srgbClr val="00803F"/>
              </a:solidFill>
              <a:latin typeface="+mj-lt"/>
              <a:cs typeface="Arial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9BC82BB9-9BD3-D079-E347-B7F1E00AAE82}"/>
              </a:ext>
            </a:extLst>
          </p:cNvPr>
          <p:cNvSpPr txBox="1"/>
          <p:nvPr/>
        </p:nvSpPr>
        <p:spPr>
          <a:xfrm>
            <a:off x="5407706" y="1166540"/>
            <a:ext cx="2323072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it-IT" sz="1200" b="1">
                <a:solidFill>
                  <a:srgbClr val="00803F"/>
                </a:solidFill>
                <a:latin typeface="+mj-lt"/>
              </a:rPr>
              <a:t>Saldo annualizzato 2024 C.13</a:t>
            </a:r>
            <a:endParaRPr lang="it-IT" sz="1200">
              <a:solidFill>
                <a:srgbClr val="0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46230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3ABE29-2FAC-9E15-CC40-44DB99AEED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EFABDBE7-EA67-13EE-37DE-A35DD124A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17</a:t>
            </a:fld>
            <a:endParaRPr lang="it-IT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ECE49B3-ADA6-2678-7853-9E63EAD0695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it-IT"/>
              <a:t>19 marzo 2026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E15CAC3-A987-9283-A32F-7A2DF3A181A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572000" y="4836114"/>
            <a:ext cx="3626637" cy="292280"/>
          </a:xfrm>
        </p:spPr>
        <p:txBody>
          <a:bodyPr/>
          <a:lstStyle/>
          <a:p>
            <a:r>
              <a:rPr lang="it-IT"/>
              <a:t>Una Regione, tante anime. La Lombardia e le sue geografie del lavoro</a:t>
            </a:r>
          </a:p>
        </p:txBody>
      </p:sp>
      <p:sp>
        <p:nvSpPr>
          <p:cNvPr id="10" name="Segnaposto contenuto 9">
            <a:extLst>
              <a:ext uri="{FF2B5EF4-FFF2-40B4-BE49-F238E27FC236}">
                <a16:creationId xmlns:a16="http://schemas.microsoft.com/office/drawing/2014/main" id="{3B56DD3C-DB0E-4B3D-D71B-FE843D8100B7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68313" y="1416050"/>
            <a:ext cx="6416581" cy="31353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/>
              <a:t> 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9AC3488-8B6F-CC8D-0B9C-E9486F8E9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C.14 – Confezioni</a:t>
            </a:r>
          </a:p>
        </p:txBody>
      </p:sp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3D4078EF-C4FF-F029-FB73-9CF927E352D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it-IT"/>
              <a:t>Saldi 2023 vs 2024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572B3A44-436F-D69D-8526-4C63DA81F1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5" t="11275" b="6281"/>
          <a:stretch>
            <a:fillRect/>
          </a:stretch>
        </p:blipFill>
        <p:spPr>
          <a:xfrm>
            <a:off x="469283" y="1446372"/>
            <a:ext cx="3766147" cy="3140899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86F16566-8E7E-C1A3-CD92-0FEF8CBA75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96" r="171" b="10469"/>
          <a:stretch>
            <a:fillRect/>
          </a:stretch>
        </p:blipFill>
        <p:spPr>
          <a:xfrm>
            <a:off x="4666864" y="1396324"/>
            <a:ext cx="3969212" cy="3134702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F6E670B3-2A3D-17E5-F1CF-6403008C5A58}"/>
              </a:ext>
            </a:extLst>
          </p:cNvPr>
          <p:cNvSpPr txBox="1"/>
          <p:nvPr/>
        </p:nvSpPr>
        <p:spPr>
          <a:xfrm>
            <a:off x="1007149" y="1165003"/>
            <a:ext cx="2323072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it-IT" sz="1200" b="1">
                <a:solidFill>
                  <a:srgbClr val="00803F"/>
                </a:solidFill>
                <a:latin typeface="+mj-lt"/>
              </a:rPr>
              <a:t>Saldo annualizzato 2023 C.14</a:t>
            </a:r>
            <a:endParaRPr lang="it-IT" sz="1200" b="1">
              <a:solidFill>
                <a:srgbClr val="00803F"/>
              </a:solidFill>
              <a:latin typeface="+mj-lt"/>
              <a:cs typeface="Arial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5E8168A8-8EE9-8473-53D6-B46209E70EE2}"/>
              </a:ext>
            </a:extLst>
          </p:cNvPr>
          <p:cNvSpPr txBox="1"/>
          <p:nvPr/>
        </p:nvSpPr>
        <p:spPr>
          <a:xfrm>
            <a:off x="5407706" y="1166540"/>
            <a:ext cx="2323072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it-IT" sz="1200" b="1">
                <a:solidFill>
                  <a:srgbClr val="00803F"/>
                </a:solidFill>
                <a:latin typeface="+mj-lt"/>
              </a:rPr>
              <a:t>Saldo annualizzato 2024 C.14</a:t>
            </a:r>
            <a:endParaRPr lang="it-IT" sz="1200">
              <a:solidFill>
                <a:srgbClr val="0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589605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9C0656-A6F9-0CEF-5605-52D2CEBFE6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2BA5E33-53D3-7025-34CC-CE79C0CD8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19 marzo 2026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1EEB8B1-CDAE-29BD-2051-028CDE0D6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0" y="4845332"/>
            <a:ext cx="3540841" cy="283062"/>
          </a:xfrm>
        </p:spPr>
        <p:txBody>
          <a:bodyPr/>
          <a:lstStyle/>
          <a:p>
            <a:r>
              <a:rPr lang="it-IT"/>
              <a:t>Una Regione, tante anime. La Lombardia e le sue geografie del lavoro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2DC6F60-9AF6-E6FB-607D-17038864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18</a:t>
            </a:fld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C64F0ED-E7E4-BEEC-E550-62ADEDB42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36814"/>
            <a:ext cx="8162999" cy="3755571"/>
          </a:xfrm>
        </p:spPr>
        <p:txBody>
          <a:bodyPr>
            <a:normAutofit/>
          </a:bodyPr>
          <a:lstStyle/>
          <a:p>
            <a:r>
              <a:rPr lang="it-IT" sz="2800"/>
              <a:t>Logistica e Trasporti</a:t>
            </a:r>
            <a:br>
              <a:rPr lang="it-IT"/>
            </a:br>
            <a:br>
              <a:rPr lang="it-IT"/>
            </a:br>
            <a:r>
              <a:rPr lang="it-IT"/>
              <a:t>I legami tra la dotazione territoriale, lo sviluppo economico e le dinamiche del mercato del lavoro</a:t>
            </a:r>
            <a:br>
              <a:rPr lang="it-IT"/>
            </a:br>
            <a:br>
              <a:rPr lang="it-IT"/>
            </a:br>
            <a:r>
              <a:rPr lang="it-IT" b="0"/>
              <a:t>Alberto Giunta, Osservatorio della Provincia di Pavia</a:t>
            </a:r>
          </a:p>
        </p:txBody>
      </p:sp>
    </p:spTree>
    <p:extLst>
      <p:ext uri="{BB962C8B-B14F-4D97-AF65-F5344CB8AC3E}">
        <p14:creationId xmlns:p14="http://schemas.microsoft.com/office/powerpoint/2010/main" val="31856285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51C32-7997-2DE4-6FBB-FBA7B655AC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>
            <a:extLst>
              <a:ext uri="{FF2B5EF4-FFF2-40B4-BE49-F238E27FC236}">
                <a16:creationId xmlns:a16="http://schemas.microsoft.com/office/drawing/2014/main" id="{E75E1F7A-BDBC-3455-CB91-3A7A88460E6B}"/>
              </a:ext>
            </a:extLst>
          </p:cNvPr>
          <p:cNvSpPr/>
          <p:nvPr/>
        </p:nvSpPr>
        <p:spPr>
          <a:xfrm>
            <a:off x="0" y="1157271"/>
            <a:ext cx="9144000" cy="1566797"/>
          </a:xfrm>
          <a:prstGeom prst="rect">
            <a:avLst/>
          </a:prstGeom>
          <a:solidFill>
            <a:srgbClr val="E7E7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DA1CA808-234E-BC68-93D5-D30FE14B3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19</a:t>
            </a:fld>
            <a:endParaRPr lang="it-IT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120251A-35A1-3A53-BF0B-A39A1015EDA8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it-IT"/>
              <a:t>19 marzo 2026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7231648-27F4-93DB-8320-4DC1561FB1C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572000" y="4845332"/>
            <a:ext cx="3313233" cy="283062"/>
          </a:xfrm>
        </p:spPr>
        <p:txBody>
          <a:bodyPr/>
          <a:lstStyle/>
          <a:p>
            <a:r>
              <a:rPr lang="it-IT"/>
              <a:t>Una Regione, tante anime. La Lombardia e le sue geografie del lavoro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7ABFD51-2A74-6A7F-F5C3-9EA5ECB85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Il comparto Logistica e Trasporti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207AD670-C20F-5E8E-724A-CD88183F382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it-IT"/>
              <a:t>Quadro generale</a:t>
            </a:r>
          </a:p>
        </p:txBody>
      </p:sp>
      <p:grpSp>
        <p:nvGrpSpPr>
          <p:cNvPr id="10" name="Gruppo 9">
            <a:extLst>
              <a:ext uri="{FF2B5EF4-FFF2-40B4-BE49-F238E27FC236}">
                <a16:creationId xmlns:a16="http://schemas.microsoft.com/office/drawing/2014/main" id="{2E424D8A-81C1-7013-DA2B-CC9697A6C292}"/>
              </a:ext>
            </a:extLst>
          </p:cNvPr>
          <p:cNvGrpSpPr/>
          <p:nvPr/>
        </p:nvGrpSpPr>
        <p:grpSpPr>
          <a:xfrm>
            <a:off x="462526" y="1260095"/>
            <a:ext cx="1475355" cy="1380761"/>
            <a:chOff x="647350" y="2122284"/>
            <a:chExt cx="1512000" cy="1512000"/>
          </a:xfrm>
        </p:grpSpPr>
        <p:sp>
          <p:nvSpPr>
            <p:cNvPr id="7" name="Ovale 6">
              <a:extLst>
                <a:ext uri="{FF2B5EF4-FFF2-40B4-BE49-F238E27FC236}">
                  <a16:creationId xmlns:a16="http://schemas.microsoft.com/office/drawing/2014/main" id="{CC97482C-C234-3A68-EE7D-2BC3D33EBF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5350" y="2230284"/>
              <a:ext cx="1296000" cy="1296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400" b="1"/>
                <a:t>27.416 </a:t>
              </a:r>
            </a:p>
            <a:p>
              <a:pPr algn="ctr"/>
              <a:r>
                <a:rPr lang="it-IT" sz="900"/>
                <a:t>UNITA’ LOCALI</a:t>
              </a:r>
            </a:p>
          </p:txBody>
        </p:sp>
        <p:sp>
          <p:nvSpPr>
            <p:cNvPr id="9" name="Arco a tutto sesto 8">
              <a:extLst>
                <a:ext uri="{FF2B5EF4-FFF2-40B4-BE49-F238E27FC236}">
                  <a16:creationId xmlns:a16="http://schemas.microsoft.com/office/drawing/2014/main" id="{8F14F5F9-76DF-85F2-3E23-744FE05B62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7350" y="2122284"/>
              <a:ext cx="1512000" cy="1512000"/>
            </a:xfrm>
            <a:prstGeom prst="blockArc">
              <a:avLst>
                <a:gd name="adj1" fmla="val 5433561"/>
                <a:gd name="adj2" fmla="val 32421"/>
                <a:gd name="adj3" fmla="val 1407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57D0A9B7-A5DC-014E-003A-E1153310CF30}"/>
              </a:ext>
            </a:extLst>
          </p:cNvPr>
          <p:cNvGrpSpPr/>
          <p:nvPr/>
        </p:nvGrpSpPr>
        <p:grpSpPr>
          <a:xfrm rot="5400000">
            <a:off x="7193389" y="1212798"/>
            <a:ext cx="1380761" cy="1475355"/>
            <a:chOff x="647350" y="2122284"/>
            <a:chExt cx="1512000" cy="1512000"/>
          </a:xfrm>
        </p:grpSpPr>
        <p:sp>
          <p:nvSpPr>
            <p:cNvPr id="12" name="Ovale 11">
              <a:extLst>
                <a:ext uri="{FF2B5EF4-FFF2-40B4-BE49-F238E27FC236}">
                  <a16:creationId xmlns:a16="http://schemas.microsoft.com/office/drawing/2014/main" id="{5F74F7D5-A941-CDF7-0CD9-7BDD7F7C3002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755350" y="2230284"/>
              <a:ext cx="1296000" cy="1296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400" b="1"/>
                <a:t>386.421</a:t>
              </a:r>
            </a:p>
            <a:p>
              <a:pPr algn="ctr"/>
              <a:r>
                <a:rPr lang="it-IT" sz="900"/>
                <a:t>AVVIAMENTI</a:t>
              </a:r>
            </a:p>
            <a:p>
              <a:pPr algn="ctr"/>
              <a:r>
                <a:rPr lang="it-IT" sz="900"/>
                <a:t>(2022-2024)</a:t>
              </a:r>
            </a:p>
            <a:p>
              <a:pPr algn="ctr"/>
              <a:endParaRPr lang="it-IT" sz="900"/>
            </a:p>
            <a:p>
              <a:pPr algn="ctr"/>
              <a:r>
                <a:rPr lang="it-IT" sz="1400" b="1"/>
                <a:t>8,9% </a:t>
              </a:r>
            </a:p>
            <a:p>
              <a:pPr algn="ctr"/>
              <a:r>
                <a:rPr lang="it-IT" sz="900"/>
                <a:t>sul totale economia</a:t>
              </a:r>
            </a:p>
          </p:txBody>
        </p:sp>
        <p:sp>
          <p:nvSpPr>
            <p:cNvPr id="13" name="Arco a tutto sesto 12">
              <a:extLst>
                <a:ext uri="{FF2B5EF4-FFF2-40B4-BE49-F238E27FC236}">
                  <a16:creationId xmlns:a16="http://schemas.microsoft.com/office/drawing/2014/main" id="{0ACF52E3-2694-368F-044E-1573E7040C9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7350" y="2122284"/>
              <a:ext cx="1512000" cy="1512000"/>
            </a:xfrm>
            <a:prstGeom prst="blockArc">
              <a:avLst>
                <a:gd name="adj1" fmla="val 5433561"/>
                <a:gd name="adj2" fmla="val 32421"/>
                <a:gd name="adj3" fmla="val 1407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27B831BF-169D-3838-5B3F-8E3E3D57FB9E}"/>
              </a:ext>
            </a:extLst>
          </p:cNvPr>
          <p:cNvGrpSpPr/>
          <p:nvPr/>
        </p:nvGrpSpPr>
        <p:grpSpPr>
          <a:xfrm rot="10800000">
            <a:off x="2133417" y="1260094"/>
            <a:ext cx="1475355" cy="1380761"/>
            <a:chOff x="647350" y="2122284"/>
            <a:chExt cx="1512000" cy="1512000"/>
          </a:xfrm>
        </p:grpSpPr>
        <p:sp>
          <p:nvSpPr>
            <p:cNvPr id="17" name="Ovale 16">
              <a:extLst>
                <a:ext uri="{FF2B5EF4-FFF2-40B4-BE49-F238E27FC236}">
                  <a16:creationId xmlns:a16="http://schemas.microsoft.com/office/drawing/2014/main" id="{D3305431-0690-668E-9D5D-BE9131817040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55350" y="2230284"/>
              <a:ext cx="1296000" cy="1296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400" b="1"/>
                <a:t>244.552</a:t>
              </a:r>
            </a:p>
            <a:p>
              <a:pPr algn="ctr"/>
              <a:r>
                <a:rPr lang="it-IT" sz="900"/>
                <a:t>ADDETTI</a:t>
              </a:r>
            </a:p>
            <a:p>
              <a:pPr algn="ctr"/>
              <a:endParaRPr lang="it-IT" sz="900"/>
            </a:p>
            <a:p>
              <a:pPr algn="ctr"/>
              <a:r>
                <a:rPr lang="it-IT" sz="1400"/>
                <a:t>6,5% </a:t>
              </a:r>
            </a:p>
            <a:p>
              <a:pPr algn="ctr"/>
              <a:r>
                <a:rPr lang="it-IT" sz="900"/>
                <a:t>sul totale </a:t>
              </a:r>
            </a:p>
            <a:p>
              <a:pPr algn="ctr"/>
              <a:r>
                <a:rPr lang="it-IT" sz="900"/>
                <a:t>economia</a:t>
              </a:r>
            </a:p>
          </p:txBody>
        </p:sp>
        <p:sp>
          <p:nvSpPr>
            <p:cNvPr id="18" name="Arco a tutto sesto 17">
              <a:extLst>
                <a:ext uri="{FF2B5EF4-FFF2-40B4-BE49-F238E27FC236}">
                  <a16:creationId xmlns:a16="http://schemas.microsoft.com/office/drawing/2014/main" id="{304798E6-717D-D204-33C4-62592273FA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7350" y="2122284"/>
              <a:ext cx="1512000" cy="1512000"/>
            </a:xfrm>
            <a:prstGeom prst="blockArc">
              <a:avLst>
                <a:gd name="adj1" fmla="val 10808785"/>
                <a:gd name="adj2" fmla="val 32421"/>
                <a:gd name="adj3" fmla="val 1407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grpSp>
        <p:nvGrpSpPr>
          <p:cNvPr id="22" name="Gruppo 21">
            <a:extLst>
              <a:ext uri="{FF2B5EF4-FFF2-40B4-BE49-F238E27FC236}">
                <a16:creationId xmlns:a16="http://schemas.microsoft.com/office/drawing/2014/main" id="{0DBA5EA1-5825-336A-9E61-1400E9A83415}"/>
              </a:ext>
            </a:extLst>
          </p:cNvPr>
          <p:cNvGrpSpPr/>
          <p:nvPr/>
        </p:nvGrpSpPr>
        <p:grpSpPr>
          <a:xfrm>
            <a:off x="3804310" y="1260095"/>
            <a:ext cx="1475355" cy="1380761"/>
            <a:chOff x="647350" y="2122284"/>
            <a:chExt cx="1512000" cy="1512000"/>
          </a:xfrm>
        </p:grpSpPr>
        <p:sp>
          <p:nvSpPr>
            <p:cNvPr id="23" name="Ovale 22">
              <a:extLst>
                <a:ext uri="{FF2B5EF4-FFF2-40B4-BE49-F238E27FC236}">
                  <a16:creationId xmlns:a16="http://schemas.microsoft.com/office/drawing/2014/main" id="{F49C4E63-2353-A35F-71EC-F99DEFD746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5350" y="2230284"/>
              <a:ext cx="1296000" cy="1296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400" b="1"/>
                <a:t>8,9 </a:t>
              </a:r>
            </a:p>
            <a:p>
              <a:pPr algn="ctr"/>
              <a:r>
                <a:rPr lang="it-IT" sz="900"/>
                <a:t>Media ADDETTI per UNITA’ LOCALE</a:t>
              </a:r>
            </a:p>
          </p:txBody>
        </p:sp>
        <p:sp>
          <p:nvSpPr>
            <p:cNvPr id="24" name="Arco a tutto sesto 23">
              <a:extLst>
                <a:ext uri="{FF2B5EF4-FFF2-40B4-BE49-F238E27FC236}">
                  <a16:creationId xmlns:a16="http://schemas.microsoft.com/office/drawing/2014/main" id="{22633A17-58E9-39CC-D1B1-4EAE70B5217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7350" y="2122284"/>
              <a:ext cx="1512000" cy="1512000"/>
            </a:xfrm>
            <a:prstGeom prst="blockArc">
              <a:avLst>
                <a:gd name="adj1" fmla="val 10808785"/>
                <a:gd name="adj2" fmla="val 32421"/>
                <a:gd name="adj3" fmla="val 1407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grpSp>
        <p:nvGrpSpPr>
          <p:cNvPr id="25" name="Gruppo 24">
            <a:extLst>
              <a:ext uri="{FF2B5EF4-FFF2-40B4-BE49-F238E27FC236}">
                <a16:creationId xmlns:a16="http://schemas.microsoft.com/office/drawing/2014/main" id="{8AEDECB5-D90F-6405-10A0-D28A2210108E}"/>
              </a:ext>
            </a:extLst>
          </p:cNvPr>
          <p:cNvGrpSpPr/>
          <p:nvPr/>
        </p:nvGrpSpPr>
        <p:grpSpPr>
          <a:xfrm rot="10800000">
            <a:off x="5475201" y="1260094"/>
            <a:ext cx="1475355" cy="1380761"/>
            <a:chOff x="647350" y="2122284"/>
            <a:chExt cx="1512000" cy="1512000"/>
          </a:xfrm>
        </p:grpSpPr>
        <p:sp>
          <p:nvSpPr>
            <p:cNvPr id="26" name="Ovale 25">
              <a:extLst>
                <a:ext uri="{FF2B5EF4-FFF2-40B4-BE49-F238E27FC236}">
                  <a16:creationId xmlns:a16="http://schemas.microsoft.com/office/drawing/2014/main" id="{B6D1D07B-155B-E7F1-5794-41B8EE9B764A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55350" y="2230284"/>
              <a:ext cx="1296000" cy="1296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400" b="1"/>
                <a:t>27,2%</a:t>
              </a:r>
            </a:p>
            <a:p>
              <a:pPr algn="ctr"/>
              <a:r>
                <a:rPr lang="it-IT" sz="900"/>
                <a:t>ADDETTI nelle unità di </a:t>
              </a:r>
              <a:r>
                <a:rPr lang="it-IT" sz="900" b="1"/>
                <a:t>Grandi Dimensioni</a:t>
              </a:r>
            </a:p>
            <a:p>
              <a:pPr algn="ctr"/>
              <a:r>
                <a:rPr lang="it-IT" sz="900"/>
                <a:t>(&gt;=250)</a:t>
              </a:r>
            </a:p>
          </p:txBody>
        </p:sp>
        <p:sp>
          <p:nvSpPr>
            <p:cNvPr id="28" name="Arco a tutto sesto 27">
              <a:extLst>
                <a:ext uri="{FF2B5EF4-FFF2-40B4-BE49-F238E27FC236}">
                  <a16:creationId xmlns:a16="http://schemas.microsoft.com/office/drawing/2014/main" id="{A49E3CBD-D0D3-F687-163D-0275A1C3C6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7350" y="2122284"/>
              <a:ext cx="1512000" cy="1512000"/>
            </a:xfrm>
            <a:prstGeom prst="blockArc">
              <a:avLst>
                <a:gd name="adj1" fmla="val 10808785"/>
                <a:gd name="adj2" fmla="val 32421"/>
                <a:gd name="adj3" fmla="val 1407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sp>
        <p:nvSpPr>
          <p:cNvPr id="14" name="Segnaposto contenuto 9">
            <a:extLst>
              <a:ext uri="{FF2B5EF4-FFF2-40B4-BE49-F238E27FC236}">
                <a16:creationId xmlns:a16="http://schemas.microsoft.com/office/drawing/2014/main" id="{F05B3906-B64E-1A5D-6957-EC26890E443D}"/>
              </a:ext>
            </a:extLst>
          </p:cNvPr>
          <p:cNvSpPr txBox="1">
            <a:spLocks/>
          </p:cNvSpPr>
          <p:nvPr/>
        </p:nvSpPr>
        <p:spPr>
          <a:xfrm>
            <a:off x="272004" y="2806303"/>
            <a:ext cx="8579101" cy="1953872"/>
          </a:xfrm>
          <a:prstGeom prst="rect">
            <a:avLst/>
          </a:prstGeom>
        </p:spPr>
        <p:txBody>
          <a:bodyPr>
            <a:noAutofit/>
          </a:bodyPr>
          <a:lstStyle>
            <a:lvl1pPr marL="135731" indent="-135731" algn="l" defTabSz="342900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Char char="•"/>
              <a:tabLst/>
              <a:defRPr sz="105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03622" indent="-136922" algn="l" defTabSz="342900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Char char="–"/>
              <a:tabLst/>
              <a:defRPr sz="105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670322" indent="-135731" algn="l" defTabSz="342900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Char char="•"/>
              <a:tabLst/>
              <a:defRPr sz="9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933450" indent="-130969" algn="l" defTabSz="342900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Char char="–"/>
              <a:tabLst/>
              <a:defRPr sz="9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201341" indent="-130969" algn="l" defTabSz="342900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Char char="»"/>
              <a:tabLst/>
              <a:defRPr sz="9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it-IT" sz="1600"/>
              <a:t>Considerando le </a:t>
            </a:r>
            <a:r>
              <a:rPr lang="it-IT" sz="1600" b="1"/>
              <a:t>principali attività</a:t>
            </a:r>
            <a:r>
              <a:rPr lang="it-IT" sz="1600"/>
              <a:t> del settore: </a:t>
            </a:r>
          </a:p>
          <a:p>
            <a:pPr>
              <a:lnSpc>
                <a:spcPct val="100000"/>
              </a:lnSpc>
            </a:pPr>
            <a:r>
              <a:rPr lang="it-IT" sz="1400" b="1"/>
              <a:t>H.49 – Trasporto terrestre </a:t>
            </a:r>
          </a:p>
          <a:p>
            <a:pPr>
              <a:lnSpc>
                <a:spcPct val="100000"/>
              </a:lnSpc>
            </a:pPr>
            <a:r>
              <a:rPr lang="it-IT" sz="1400" b="1"/>
              <a:t>H.52 – Magazzinaggio e supporto ai trasporti</a:t>
            </a:r>
          </a:p>
          <a:p>
            <a:pPr marL="4037013" indent="-179388">
              <a:lnSpc>
                <a:spcPct val="100000"/>
              </a:lnSpc>
            </a:pPr>
            <a:endParaRPr lang="it-IT" sz="1200"/>
          </a:p>
          <a:p>
            <a:pPr marL="0" indent="0">
              <a:lnSpc>
                <a:spcPct val="100000"/>
              </a:lnSpc>
              <a:buNone/>
            </a:pPr>
            <a:endParaRPr lang="it-IT" sz="850"/>
          </a:p>
        </p:txBody>
      </p:sp>
      <p:sp>
        <p:nvSpPr>
          <p:cNvPr id="19" name="Freccia a destra 18">
            <a:extLst>
              <a:ext uri="{FF2B5EF4-FFF2-40B4-BE49-F238E27FC236}">
                <a16:creationId xmlns:a16="http://schemas.microsoft.com/office/drawing/2014/main" id="{8ACFB461-6942-7663-7B25-0CC6B1B2C127}"/>
              </a:ext>
            </a:extLst>
          </p:cNvPr>
          <p:cNvSpPr/>
          <p:nvPr/>
        </p:nvSpPr>
        <p:spPr>
          <a:xfrm>
            <a:off x="3909693" y="3882644"/>
            <a:ext cx="330851" cy="207169"/>
          </a:xfrm>
          <a:prstGeom prst="rightArrow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4BCAE0DF-C8CD-6E5A-8BEC-778A8BB22360}"/>
              </a:ext>
            </a:extLst>
          </p:cNvPr>
          <p:cNvSpPr txBox="1"/>
          <p:nvPr/>
        </p:nvSpPr>
        <p:spPr>
          <a:xfrm>
            <a:off x="4394529" y="3436736"/>
            <a:ext cx="47494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600" b="1"/>
              <a:t>37 su 64 </a:t>
            </a:r>
            <a:r>
              <a:rPr lang="it-IT" sz="1600"/>
              <a:t>CPI lombardi mostrano una sovrarappresentazione delle quote di avviamenti della meccanica rispetto alla media regionale.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600"/>
              <a:t>Di questi 37 CPI, </a:t>
            </a:r>
            <a:r>
              <a:rPr lang="it-IT" sz="1600" b="1"/>
              <a:t>12 </a:t>
            </a:r>
            <a:r>
              <a:rPr lang="it-IT" sz="1600"/>
              <a:t>sono specializzati in entrambe le attività.</a:t>
            </a:r>
          </a:p>
        </p:txBody>
      </p:sp>
    </p:spTree>
    <p:extLst>
      <p:ext uri="{BB962C8B-B14F-4D97-AF65-F5344CB8AC3E}">
        <p14:creationId xmlns:p14="http://schemas.microsoft.com/office/powerpoint/2010/main" val="23545007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56650-3D48-DA01-D745-D0BAB2E83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 descr="Immagine che contiene Elementi grafici, creatività, arte&#10;&#10;Descrizione generata automaticamente">
            <a:extLst>
              <a:ext uri="{FF2B5EF4-FFF2-40B4-BE49-F238E27FC236}">
                <a16:creationId xmlns:a16="http://schemas.microsoft.com/office/drawing/2014/main" id="{84E8A5F4-3FBB-31A0-B050-B69944929E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2512" y="0"/>
            <a:ext cx="4281488" cy="5143500"/>
          </a:xfrm>
          <a:prstGeom prst="rect">
            <a:avLst/>
          </a:prstGeom>
        </p:spPr>
      </p:pic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9966CFD-A170-9500-52BB-F27FE263B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2</a:t>
            </a:fld>
            <a:endParaRPr lang="it-IT"/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201C215-AF7B-9A59-D474-D1F44BA0A20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68313" y="1001282"/>
            <a:ext cx="3995737" cy="388614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it-IT" sz="1600" b="1" u="sng">
                <a:solidFill>
                  <a:schemeClr val="accent4"/>
                </a:solidFill>
                <a:latin typeface="+mj-lt"/>
              </a:rPr>
              <a:t>Il 2025 visto dal lato degli stock …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D87AE840-8B82-DADD-E4C6-E1F74F1BFB6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it-IT"/>
              <a:t>19 marzo 2026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7E77CB3C-C449-F2DE-53A6-B09BC49A9DA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572000" y="4826897"/>
            <a:ext cx="3107410" cy="273844"/>
          </a:xfrm>
          <a:prstGeom prst="rect">
            <a:avLst/>
          </a:prstGeom>
        </p:spPr>
        <p:txBody>
          <a:bodyPr/>
          <a:lstStyle/>
          <a:p>
            <a:r>
              <a:rPr lang="it-IT"/>
              <a:t>Una Regione, tante anime. La Lombardia e le sue geografie del lavoro</a:t>
            </a:r>
          </a:p>
        </p:txBody>
      </p:sp>
      <p:sp>
        <p:nvSpPr>
          <p:cNvPr id="13" name="Segnaposto contenuto 12">
            <a:extLst>
              <a:ext uri="{FF2B5EF4-FFF2-40B4-BE49-F238E27FC236}">
                <a16:creationId xmlns:a16="http://schemas.microsoft.com/office/drawing/2014/main" id="{18EFE9C0-1D83-9590-E1C8-4910A39B2AC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487325" y="1535734"/>
            <a:ext cx="2404800" cy="12314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400" b="1" i="1">
                <a:solidFill>
                  <a:schemeClr val="bg1"/>
                </a:solidFill>
                <a:latin typeface="+mn-lt"/>
              </a:rPr>
              <a:t>Cosa può spiegare questi risultati?</a:t>
            </a:r>
            <a:endParaRPr lang="it-IT" sz="2400" i="1">
              <a:solidFill>
                <a:schemeClr val="bg1"/>
              </a:solidFill>
              <a:latin typeface="+mn-lt"/>
            </a:endParaRPr>
          </a:p>
        </p:txBody>
      </p:sp>
      <p:sp>
        <p:nvSpPr>
          <p:cNvPr id="11" name="Segnaposto contenuto 5">
            <a:extLst>
              <a:ext uri="{FF2B5EF4-FFF2-40B4-BE49-F238E27FC236}">
                <a16:creationId xmlns:a16="http://schemas.microsoft.com/office/drawing/2014/main" id="{1A8F2C19-0F9D-BD89-A0E6-2176A7045267}"/>
              </a:ext>
            </a:extLst>
          </p:cNvPr>
          <p:cNvSpPr txBox="1">
            <a:spLocks/>
          </p:cNvSpPr>
          <p:nvPr/>
        </p:nvSpPr>
        <p:spPr>
          <a:xfrm>
            <a:off x="468313" y="2854125"/>
            <a:ext cx="3995737" cy="388614"/>
          </a:xfrm>
          <a:prstGeom prst="rect">
            <a:avLst/>
          </a:prstGeom>
        </p:spPr>
        <p:txBody>
          <a:bodyPr vert="horz" lIns="0" tIns="0" rIns="91440" bIns="0" rtlCol="0">
            <a:normAutofit/>
          </a:bodyPr>
          <a:lstStyle>
            <a:lvl1pPr marL="135731" indent="-135731" algn="l" defTabSz="342900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Char char="•"/>
              <a:tabLst/>
              <a:defRPr sz="105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03622" indent="-136922" algn="l" defTabSz="342900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Char char="–"/>
              <a:tabLst/>
              <a:defRPr sz="105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670322" indent="-135731" algn="l" defTabSz="342900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Char char="•"/>
              <a:tabLst/>
              <a:defRPr sz="9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933450" indent="-130969" algn="l" defTabSz="342900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Char char="–"/>
              <a:tabLst/>
              <a:defRPr sz="9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201341" indent="-130969" algn="l" defTabSz="342900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Char char="»"/>
              <a:tabLst/>
              <a:defRPr sz="9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it-IT" sz="1600" b="1" u="sng">
                <a:solidFill>
                  <a:schemeClr val="accent4"/>
                </a:solidFill>
                <a:latin typeface="+mj-lt"/>
              </a:rPr>
              <a:t>… e da quello dei flussi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94593C14-C9C5-0EBE-E80E-6633AD9F702D}"/>
              </a:ext>
            </a:extLst>
          </p:cNvPr>
          <p:cNvSpPr txBox="1"/>
          <p:nvPr/>
        </p:nvSpPr>
        <p:spPr>
          <a:xfrm>
            <a:off x="468312" y="1397182"/>
            <a:ext cx="4669375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it-IT" sz="1600" b="1">
                <a:latin typeface="+mj-lt"/>
              </a:rPr>
              <a:t>Tasso di occupazione</a:t>
            </a:r>
            <a:r>
              <a:rPr lang="it-IT" sz="1600">
                <a:latin typeface="+mj-lt"/>
              </a:rPr>
              <a:t>: 69,6% </a:t>
            </a:r>
            <a:r>
              <a:rPr lang="it-IT" sz="1200">
                <a:solidFill>
                  <a:schemeClr val="accent4"/>
                </a:solidFill>
              </a:rPr>
              <a:t>(69,4% nel 2024)</a:t>
            </a:r>
            <a:endParaRPr lang="it-IT" sz="1200">
              <a:solidFill>
                <a:schemeClr val="accent4"/>
              </a:solidFill>
              <a:latin typeface="+mj-lt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E6A8D843-53C1-473A-609E-68D26A5FB207}"/>
              </a:ext>
            </a:extLst>
          </p:cNvPr>
          <p:cNvSpPr txBox="1"/>
          <p:nvPr/>
        </p:nvSpPr>
        <p:spPr>
          <a:xfrm>
            <a:off x="457200" y="1925376"/>
            <a:ext cx="4377289" cy="338554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it-IT" sz="1600" b="1">
                <a:latin typeface="+mj-lt"/>
              </a:rPr>
              <a:t>Tasso di disoccupazione</a:t>
            </a:r>
            <a:r>
              <a:rPr lang="it-IT" sz="1600">
                <a:latin typeface="+mj-lt"/>
              </a:rPr>
              <a:t>: 3,0% </a:t>
            </a:r>
            <a:r>
              <a:rPr lang="it-IT" sz="1200">
                <a:solidFill>
                  <a:schemeClr val="accent4"/>
                </a:solidFill>
                <a:latin typeface="+mj-lt"/>
              </a:rPr>
              <a:t>(3,7% nel 2024)</a:t>
            </a:r>
            <a:endParaRPr lang="it-IT" sz="1600">
              <a:solidFill>
                <a:schemeClr val="accent4"/>
              </a:solidFill>
              <a:latin typeface="+mj-lt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845297A8-7E02-E336-05F3-08A2B3331553}"/>
              </a:ext>
            </a:extLst>
          </p:cNvPr>
          <p:cNvSpPr txBox="1"/>
          <p:nvPr/>
        </p:nvSpPr>
        <p:spPr>
          <a:xfrm>
            <a:off x="468313" y="3256043"/>
            <a:ext cx="52815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>
                <a:latin typeface="+mj-lt"/>
              </a:rPr>
              <a:t>Avviamenti</a:t>
            </a:r>
            <a:r>
              <a:rPr lang="it-IT" sz="1600">
                <a:latin typeface="+mj-lt"/>
              </a:rPr>
              <a:t>: 1.171.136 </a:t>
            </a:r>
            <a:r>
              <a:rPr lang="it-IT" sz="1200">
                <a:solidFill>
                  <a:schemeClr val="accent4"/>
                </a:solidFill>
                <a:latin typeface="+mj-lt"/>
              </a:rPr>
              <a:t>(-2,6% rispetto al 2024)</a:t>
            </a:r>
            <a:endParaRPr lang="it-IT" sz="1600">
              <a:solidFill>
                <a:schemeClr val="accent4"/>
              </a:solidFill>
              <a:latin typeface="+mj-lt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50FC3D83-D2E8-62E9-94FE-D3F5075D21BE}"/>
              </a:ext>
            </a:extLst>
          </p:cNvPr>
          <p:cNvSpPr txBox="1"/>
          <p:nvPr/>
        </p:nvSpPr>
        <p:spPr>
          <a:xfrm>
            <a:off x="468312" y="3802664"/>
            <a:ext cx="59789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>
                <a:latin typeface="+mj-lt"/>
              </a:rPr>
              <a:t>Saldo posizioni lavorative</a:t>
            </a:r>
            <a:r>
              <a:rPr lang="it-IT" sz="1600">
                <a:latin typeface="+mj-lt"/>
              </a:rPr>
              <a:t>: +48.676 unità </a:t>
            </a:r>
            <a:r>
              <a:rPr lang="it-IT" sz="1200">
                <a:solidFill>
                  <a:schemeClr val="accent4"/>
                </a:solidFill>
                <a:latin typeface="+mj-lt"/>
              </a:rPr>
              <a:t>(+57.977 nel 2024)</a:t>
            </a:r>
            <a:endParaRPr lang="it-IT" sz="1600">
              <a:solidFill>
                <a:schemeClr val="accent4"/>
              </a:solidFill>
              <a:latin typeface="+mj-lt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B2F4E3F1-A249-5F81-E76B-1C7C5CE084A7}"/>
              </a:ext>
            </a:extLst>
          </p:cNvPr>
          <p:cNvSpPr txBox="1"/>
          <p:nvPr/>
        </p:nvSpPr>
        <p:spPr>
          <a:xfrm>
            <a:off x="452438" y="4556752"/>
            <a:ext cx="251222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900">
                <a:latin typeface="+mj-lt"/>
              </a:rPr>
              <a:t>Fonti: Istat, SISTAL 2.0 – Regione Lombardia</a:t>
            </a:r>
          </a:p>
        </p:txBody>
      </p:sp>
      <p:sp>
        <p:nvSpPr>
          <p:cNvPr id="17" name="Titolo 1">
            <a:extLst>
              <a:ext uri="{FF2B5EF4-FFF2-40B4-BE49-F238E27FC236}">
                <a16:creationId xmlns:a16="http://schemas.microsoft.com/office/drawing/2014/main" id="{D38C9A6A-F934-2764-A011-1F2EE065E3B6}"/>
              </a:ext>
            </a:extLst>
          </p:cNvPr>
          <p:cNvSpPr txBox="1">
            <a:spLocks/>
          </p:cNvSpPr>
          <p:nvPr/>
        </p:nvSpPr>
        <p:spPr>
          <a:xfrm>
            <a:off x="457200" y="164862"/>
            <a:ext cx="8229600" cy="457201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18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it-IT" sz="2000"/>
              <a:t>Gli andamenti del mercato del lavoro …</a:t>
            </a:r>
          </a:p>
        </p:txBody>
      </p:sp>
    </p:spTree>
    <p:extLst>
      <p:ext uri="{BB962C8B-B14F-4D97-AF65-F5344CB8AC3E}">
        <p14:creationId xmlns:p14="http://schemas.microsoft.com/office/powerpoint/2010/main" val="33763401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F36AD8F0-5338-244E-812E-31B33DBFC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20</a:t>
            </a:fld>
            <a:endParaRPr lang="it-IT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7767072-7537-EC43-B197-A5A2FCAB031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it-IT"/>
              <a:t>19 marzo 2026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2F09674-B520-4F49-93D6-9D3016D01BC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572000" y="4840504"/>
            <a:ext cx="3301821" cy="273844"/>
          </a:xfrm>
        </p:spPr>
        <p:txBody>
          <a:bodyPr/>
          <a:lstStyle/>
          <a:p>
            <a:r>
              <a:rPr lang="it-IT"/>
              <a:t>Una Regione, tante anime. La Lombardia e le sue geografie del lavoro</a:t>
            </a:r>
          </a:p>
        </p:txBody>
      </p:sp>
      <p:sp>
        <p:nvSpPr>
          <p:cNvPr id="10" name="Segnaposto contenuto 9">
            <a:extLst>
              <a:ext uri="{FF2B5EF4-FFF2-40B4-BE49-F238E27FC236}">
                <a16:creationId xmlns:a16="http://schemas.microsoft.com/office/drawing/2014/main" id="{09BE1E7F-41D3-3E4F-BBF2-EC4AD7AE339E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367263" y="754547"/>
            <a:ext cx="6416581" cy="1720481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it-IT"/>
          </a:p>
          <a:p>
            <a:pPr marL="0" indent="0" algn="just">
              <a:buNone/>
            </a:pPr>
            <a:r>
              <a:rPr lang="it-IT" sz="3200"/>
              <a:t>La provincia di Pavia occupa una posizione geografica privilegiata nel sistema logistico del Nord Italia,</a:t>
            </a:r>
          </a:p>
          <a:p>
            <a:pPr marL="0" indent="0" algn="just">
              <a:buNone/>
            </a:pPr>
            <a:r>
              <a:rPr lang="it-IT" sz="3200"/>
              <a:t>collocandosi al crocevia tra tre grandi poli economici: </a:t>
            </a:r>
            <a:r>
              <a:rPr lang="it-IT" sz="3200" b="1"/>
              <a:t>Milano, Genova e Piacenza</a:t>
            </a:r>
            <a:r>
              <a:rPr lang="it-IT" sz="3200"/>
              <a:t>.</a:t>
            </a:r>
          </a:p>
          <a:p>
            <a:pPr marL="0" indent="0" algn="just">
              <a:buNone/>
            </a:pPr>
            <a:r>
              <a:rPr lang="it-IT" sz="3200"/>
              <a:t>Direttrici principali:</a:t>
            </a:r>
          </a:p>
          <a:p>
            <a:pPr marL="0" indent="0" algn="just">
              <a:buNone/>
            </a:pPr>
            <a:r>
              <a:rPr lang="it-IT" sz="3200" u="sng"/>
              <a:t>A7 Milano–Genova: asse Nord-Sud </a:t>
            </a:r>
            <a:r>
              <a:rPr lang="it-IT" sz="3200"/>
              <a:t>→ </a:t>
            </a:r>
            <a:r>
              <a:rPr lang="it-IT" sz="3200" b="1"/>
              <a:t>collegamento al porto di Genova</a:t>
            </a:r>
          </a:p>
          <a:p>
            <a:pPr marL="0" indent="0" algn="just">
              <a:buNone/>
            </a:pPr>
            <a:r>
              <a:rPr lang="it-IT" sz="3200" u="sng"/>
              <a:t>A21 Torino–Piacenza–Brescia: asse Est-Ovest </a:t>
            </a:r>
            <a:r>
              <a:rPr lang="it-IT" sz="3200"/>
              <a:t>→ </a:t>
            </a:r>
            <a:r>
              <a:rPr lang="it-IT" sz="3200" b="1"/>
              <a:t>corridoio logistico padano</a:t>
            </a:r>
          </a:p>
          <a:p>
            <a:pPr marL="0" indent="0" algn="just">
              <a:buNone/>
            </a:pPr>
            <a:r>
              <a:rPr lang="it-IT" sz="3200"/>
              <a:t>Collegamenti funzionali: piattaforma logistica milanese, sistema portuale ligure.</a:t>
            </a:r>
          </a:p>
          <a:p>
            <a:pPr marL="0" indent="0" algn="just">
              <a:buNone/>
            </a:pPr>
            <a:endParaRPr lang="it-IT" sz="3200"/>
          </a:p>
          <a:p>
            <a:pPr marL="0" indent="0" algn="just">
              <a:buNone/>
            </a:pPr>
            <a:r>
              <a:rPr lang="it-IT" sz="3200"/>
              <a:t>Cruciale nei rapporti professionali con il sud della Lombardia il ruolo del piacentino (</a:t>
            </a:r>
            <a:r>
              <a:rPr lang="it-IT" sz="3200" b="1"/>
              <a:t>Castel San Giovanni </a:t>
            </a:r>
            <a:r>
              <a:rPr lang="it-IT" sz="3200"/>
              <a:t>– PC) dove </a:t>
            </a:r>
          </a:p>
          <a:p>
            <a:pPr marL="0" indent="0" algn="just">
              <a:buNone/>
            </a:pPr>
            <a:r>
              <a:rPr lang="it-IT" sz="3200"/>
              <a:t>sono inquadrati numerosi lavoratori domiciliati nel pavese.</a:t>
            </a:r>
          </a:p>
          <a:p>
            <a:pPr marL="0" indent="0" algn="just">
              <a:buNone/>
            </a:pPr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0A7D84D-4FAC-064B-98E2-883C3E203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"/>
            <a:ext cx="8229600" cy="815789"/>
          </a:xfrm>
        </p:spPr>
        <p:txBody>
          <a:bodyPr/>
          <a:lstStyle/>
          <a:p>
            <a:r>
              <a:rPr lang="it-IT"/>
              <a:t>La dotazione infrastrutturale</a:t>
            </a:r>
          </a:p>
        </p:txBody>
      </p:sp>
      <p:pic>
        <p:nvPicPr>
          <p:cNvPr id="11" name="Immagine 10" descr="https://upload.wikimedia.org/wikipedia/commons/thumb/1/13/Tracciato_A7.svg/250px-Tracciato_A7.svg.png">
            <a:extLst>
              <a:ext uri="{FF2B5EF4-FFF2-40B4-BE49-F238E27FC236}">
                <a16:creationId xmlns:a16="http://schemas.microsoft.com/office/drawing/2014/main" id="{9801B7D4-D8E0-47F2-9B38-EBB238CBB4AF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2"/>
          <a:stretch/>
        </p:blipFill>
        <p:spPr bwMode="auto">
          <a:xfrm>
            <a:off x="6300683" y="600562"/>
            <a:ext cx="2265958" cy="37457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magine 11" descr="https://upload.wikimedia.org/wikipedia/commons/thumb/f/f7/Tracciato_A21.svg/330px-Tracciato_A21.svg.png">
            <a:extLst>
              <a:ext uri="{FF2B5EF4-FFF2-40B4-BE49-F238E27FC236}">
                <a16:creationId xmlns:a16="http://schemas.microsoft.com/office/drawing/2014/main" id="{A3526732-4ACE-4266-91FA-0693F348396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4054" y="3137706"/>
            <a:ext cx="3233785" cy="1569211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Segnaposto testo 8">
            <a:extLst>
              <a:ext uri="{FF2B5EF4-FFF2-40B4-BE49-F238E27FC236}">
                <a16:creationId xmlns:a16="http://schemas.microsoft.com/office/drawing/2014/main" id="{91F2DB2A-30E0-45B2-93F1-085AB83BBCC8}"/>
              </a:ext>
            </a:extLst>
          </p:cNvPr>
          <p:cNvSpPr txBox="1">
            <a:spLocks/>
          </p:cNvSpPr>
          <p:nvPr/>
        </p:nvSpPr>
        <p:spPr>
          <a:xfrm>
            <a:off x="236764" y="2866917"/>
            <a:ext cx="6180365" cy="398463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 marL="0" indent="0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None/>
              <a:tabLst/>
              <a:defRPr sz="1500" kern="1200">
                <a:solidFill>
                  <a:schemeClr val="tx1">
                    <a:lumMod val="60000"/>
                    <a:lumOff val="40000"/>
                  </a:schemeClr>
                </a:solidFill>
                <a:latin typeface="Arial"/>
                <a:ea typeface="+mn-ea"/>
                <a:cs typeface="Arial"/>
              </a:defRPr>
            </a:lvl1pPr>
            <a:lvl2pPr marL="403622" indent="-136922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–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670322" indent="-135731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•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933450" indent="-130969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–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201341" indent="-130969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»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200">
                <a:solidFill>
                  <a:schemeClr val="bg2"/>
                </a:solidFill>
              </a:rPr>
              <a:t>”</a:t>
            </a:r>
            <a:r>
              <a:rPr lang="it-IT" sz="1200" b="1" i="1">
                <a:solidFill>
                  <a:schemeClr val="bg2"/>
                </a:solidFill>
              </a:rPr>
              <a:t>La geografia del lavoro segue le infrastrutture più dei confini amministrativi.”</a:t>
            </a:r>
          </a:p>
        </p:txBody>
      </p:sp>
    </p:spTree>
    <p:extLst>
      <p:ext uri="{BB962C8B-B14F-4D97-AF65-F5344CB8AC3E}">
        <p14:creationId xmlns:p14="http://schemas.microsoft.com/office/powerpoint/2010/main" val="6408630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2E4992-E09A-A0F8-FB88-9D79A8A3B7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007A3859-EF09-8832-0160-A1283E603F38}"/>
              </a:ext>
            </a:extLst>
          </p:cNvPr>
          <p:cNvSpPr txBox="1"/>
          <p:nvPr/>
        </p:nvSpPr>
        <p:spPr>
          <a:xfrm>
            <a:off x="2081724" y="-46052"/>
            <a:ext cx="498091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br>
              <a:rPr lang="it-IT" sz="2400"/>
            </a:br>
            <a:r>
              <a:rPr lang="it-IT" b="1">
                <a:solidFill>
                  <a:schemeClr val="bg2"/>
                </a:solidFill>
              </a:rPr>
              <a:t>Il settore Logistica e Trasporti in Lombardia</a:t>
            </a:r>
            <a:endParaRPr lang="it-IT">
              <a:solidFill>
                <a:schemeClr val="bg2"/>
              </a:solidFill>
            </a:endParaRPr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440953D0-3DC1-ECE6-469D-213D0CB6D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269D7-0DBB-4CCF-B6FE-AFCDCD0A2F50}" type="slidenum">
              <a:rPr lang="it-IT" smtClean="0"/>
              <a:t>21</a:t>
            </a:fld>
            <a:endParaRPr lang="it-IT"/>
          </a:p>
        </p:txBody>
      </p:sp>
      <p:sp>
        <p:nvSpPr>
          <p:cNvPr id="2" name="Segnaposto testo 8">
            <a:extLst>
              <a:ext uri="{FF2B5EF4-FFF2-40B4-BE49-F238E27FC236}">
                <a16:creationId xmlns:a16="http://schemas.microsoft.com/office/drawing/2014/main" id="{12578851-7AE6-D61D-ADBD-B05A51216BB3}"/>
              </a:ext>
            </a:extLst>
          </p:cNvPr>
          <p:cNvSpPr txBox="1">
            <a:spLocks/>
          </p:cNvSpPr>
          <p:nvPr/>
        </p:nvSpPr>
        <p:spPr>
          <a:xfrm>
            <a:off x="468312" y="922564"/>
            <a:ext cx="8504238" cy="3628799"/>
          </a:xfrm>
          <a:prstGeom prst="rect">
            <a:avLst/>
          </a:prstGeom>
        </p:spPr>
        <p:txBody>
          <a:bodyPr/>
          <a:lstStyle>
            <a:lvl1pPr marL="135731" indent="-135731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•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03622" indent="-136922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–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670322" indent="-135731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•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933450" indent="-130969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–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201341" indent="-130969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»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b="1">
                <a:solidFill>
                  <a:schemeClr val="bg2"/>
                </a:solidFill>
              </a:rPr>
              <a:t>Prevalenza di lavoro flessibile </a:t>
            </a:r>
            <a:r>
              <a:rPr lang="it-IT" sz="1400">
                <a:sym typeface="Wingdings" panose="05000000000000000000" pitchFamily="2" charset="2"/>
              </a:rPr>
              <a:t> g</a:t>
            </a:r>
            <a:r>
              <a:rPr lang="it-IT" sz="1400"/>
              <a:t>li avviamenti stabili (tempo indeterminato + apprendistato) riguardano il 23,8% delle assunzioni (26,3% media Lombardia). </a:t>
            </a:r>
          </a:p>
          <a:p>
            <a:pPr marL="553641" lvl="1" indent="-285750">
              <a:buFont typeface="Arial" panose="020B0604020202020204" pitchFamily="34" charset="0"/>
              <a:buChar char="•"/>
            </a:pPr>
            <a:r>
              <a:rPr lang="it-IT" sz="1400"/>
              <a:t>Maggiore stabilità nel Trasporto terrestre (28,9%) vs minore stabilità nel Magazzinaggio (20,3%).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/>
              <a:t>La struttura di impresa:</a:t>
            </a:r>
          </a:p>
          <a:p>
            <a:pPr marL="689372" lvl="1" indent="-285750">
              <a:buFont typeface="Arial" panose="020B0604020202020204" pitchFamily="34" charset="0"/>
              <a:buChar char="•"/>
            </a:pPr>
            <a:r>
              <a:rPr lang="it-IT" sz="1400"/>
              <a:t>Le </a:t>
            </a:r>
            <a:r>
              <a:rPr lang="it-IT" sz="1400" b="1">
                <a:solidFill>
                  <a:schemeClr val="bg2"/>
                </a:solidFill>
              </a:rPr>
              <a:t>imprese con più di 250 addetti </a:t>
            </a:r>
            <a:r>
              <a:rPr lang="it-IT" sz="1400"/>
              <a:t>sono più frequenti nel Magazzinaggio (circa 33%) rispetto ad Trasporto terrestre (circa 17%).</a:t>
            </a:r>
          </a:p>
          <a:p>
            <a:pPr marL="689372" lvl="1" indent="-285750">
              <a:buFont typeface="Arial" panose="020B0604020202020204" pitchFamily="34" charset="0"/>
              <a:buChar char="•"/>
            </a:pPr>
            <a:r>
              <a:rPr lang="it-IT" sz="1400"/>
              <a:t>Il Trasporto aereo, anche se quantitativamente marginale come numero di addetti, si caratterizza per contratti stabili (professioni tecniche) e aziende di dimensioni elevate.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/>
              <a:t>Un </a:t>
            </a:r>
            <a:r>
              <a:rPr lang="it-IT" sz="1400" b="1">
                <a:solidFill>
                  <a:schemeClr val="bg2"/>
                </a:solidFill>
              </a:rPr>
              <a:t>settore in rallentamento con velocità diverse </a:t>
            </a:r>
            <a:r>
              <a:rPr lang="it-IT" sz="1400"/>
              <a:t>-&gt; saldi positivi nel Trasporto terrestre e negativi nel Magazzinaggio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b="1">
                <a:solidFill>
                  <a:schemeClr val="bg2"/>
                </a:solidFill>
              </a:rPr>
              <a:t>Geografie forti con poli concentrati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400"/>
          </a:p>
          <a:p>
            <a:pPr marL="689372" lvl="1" indent="-285750">
              <a:buFont typeface="Arial" panose="020B0604020202020204" pitchFamily="34" charset="0"/>
              <a:buChar char="•"/>
            </a:pPr>
            <a:endParaRPr lang="it-IT" sz="1400"/>
          </a:p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CA617BB7-600D-31EF-C8D2-AF92CAD9A7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19 marzo 2026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5039F2E-F7FD-8412-8049-02776EA4F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0" y="4845332"/>
            <a:ext cx="3402575" cy="283062"/>
          </a:xfrm>
        </p:spPr>
        <p:txBody>
          <a:bodyPr/>
          <a:lstStyle/>
          <a:p>
            <a:r>
              <a:rPr lang="it-IT"/>
              <a:t>Una Regione, tante anime. La Lombardia e le sue geografie del lavoro</a:t>
            </a:r>
          </a:p>
        </p:txBody>
      </p:sp>
    </p:spTree>
    <p:extLst>
      <p:ext uri="{BB962C8B-B14F-4D97-AF65-F5344CB8AC3E}">
        <p14:creationId xmlns:p14="http://schemas.microsoft.com/office/powerpoint/2010/main" val="32448725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0012E7-6582-6963-F604-9B6F644543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olo 1">
            <a:extLst>
              <a:ext uri="{FF2B5EF4-FFF2-40B4-BE49-F238E27FC236}">
                <a16:creationId xmlns:a16="http://schemas.microsoft.com/office/drawing/2014/main" id="{3B56FFB3-4A7A-8D1C-5CFE-824D0B203537}"/>
              </a:ext>
            </a:extLst>
          </p:cNvPr>
          <p:cNvSpPr txBox="1">
            <a:spLocks/>
          </p:cNvSpPr>
          <p:nvPr/>
        </p:nvSpPr>
        <p:spPr>
          <a:xfrm>
            <a:off x="457199" y="236131"/>
            <a:ext cx="8229600" cy="419576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342900" rtl="0" eaLnBrk="1" latinLnBrk="0" hangingPunct="1">
              <a:spcBef>
                <a:spcPct val="0"/>
              </a:spcBef>
              <a:buNone/>
              <a:defRPr sz="18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it-IT"/>
              <a:t>Il trasporto terrestre (H.49)</a:t>
            </a:r>
            <a:endParaRPr lang="it-IT" b="0">
              <a:solidFill>
                <a:srgbClr val="000000"/>
              </a:solidFill>
            </a:endParaRPr>
          </a:p>
          <a:p>
            <a:pPr algn="ctr"/>
            <a:endParaRPr lang="it-IT"/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80FE73DE-323F-E5F7-1D8C-85376C8A3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269D7-0DBB-4CCF-B6FE-AFCDCD0A2F50}" type="slidenum">
              <a:rPr lang="it-IT" smtClean="0"/>
              <a:t>22</a:t>
            </a:fld>
            <a:endParaRPr lang="it-IT"/>
          </a:p>
        </p:txBody>
      </p:sp>
      <p:pic>
        <p:nvPicPr>
          <p:cNvPr id="6" name="Immagine 5" descr="Immagine che contiene mappa, diagramma, testo&#10;&#10;Il contenuto generato dall'IA potrebbe non essere corretto.">
            <a:extLst>
              <a:ext uri="{FF2B5EF4-FFF2-40B4-BE49-F238E27FC236}">
                <a16:creationId xmlns:a16="http://schemas.microsoft.com/office/drawing/2014/main" id="{95253CD8-023B-FED9-9C17-48BD34016D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26" b="10222"/>
          <a:stretch>
            <a:fillRect/>
          </a:stretch>
        </p:blipFill>
        <p:spPr>
          <a:xfrm>
            <a:off x="4400065" y="629956"/>
            <a:ext cx="4659486" cy="3728194"/>
          </a:xfrm>
          <a:prstGeom prst="rect">
            <a:avLst/>
          </a:prstGeom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id="{FB1A4B65-24C8-4585-8F60-FA084446231A}"/>
              </a:ext>
            </a:extLst>
          </p:cNvPr>
          <p:cNvSpPr/>
          <p:nvPr/>
        </p:nvSpPr>
        <p:spPr>
          <a:xfrm>
            <a:off x="156425" y="1174242"/>
            <a:ext cx="4361146" cy="323165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171450" indent="-171450" algn="just">
              <a:buFont typeface="Arial"/>
              <a:buChar char="•"/>
            </a:pPr>
            <a:r>
              <a:rPr lang="it-IT" sz="1200"/>
              <a:t>Diverse aree risultano avere una specializzazione nel settore del trasporto terrestre superiore alla media regionale degli avviamenti (2,19%).</a:t>
            </a:r>
            <a:endParaRPr lang="it-IT" sz="1200">
              <a:cs typeface="Arial"/>
            </a:endParaRPr>
          </a:p>
          <a:p>
            <a:pPr marL="171450" indent="-171450" algn="just">
              <a:buFont typeface="Arial"/>
              <a:buChar char="•"/>
            </a:pPr>
            <a:endParaRPr lang="it-IT" sz="1200">
              <a:cs typeface="Arial"/>
            </a:endParaRPr>
          </a:p>
          <a:p>
            <a:pPr marL="171450" indent="-171450" algn="just">
              <a:buFont typeface="Arial"/>
              <a:buChar char="•"/>
            </a:pPr>
            <a:r>
              <a:rPr lang="it-IT" sz="1200"/>
              <a:t>Spicca di nuovo il </a:t>
            </a:r>
            <a:r>
              <a:rPr lang="it-IT" sz="1200" b="1"/>
              <a:t>sud della Lombardia</a:t>
            </a:r>
            <a:r>
              <a:rPr lang="it-IT" sz="1200"/>
              <a:t>, agevolato dalla posizione strategica e dalle infrastrutture.</a:t>
            </a:r>
            <a:endParaRPr lang="it-IT" sz="1200">
              <a:cs typeface="Arial"/>
            </a:endParaRPr>
          </a:p>
          <a:p>
            <a:pPr marL="171450" indent="-171450" algn="just">
              <a:buFont typeface="Arial"/>
              <a:buChar char="•"/>
            </a:pPr>
            <a:endParaRPr lang="it-IT" sz="1200">
              <a:cs typeface="Arial"/>
            </a:endParaRPr>
          </a:p>
          <a:p>
            <a:pPr marL="171450" indent="-171450" algn="just">
              <a:buFont typeface="Arial"/>
              <a:buChar char="•"/>
            </a:pPr>
            <a:r>
              <a:rPr lang="it-IT" sz="1200"/>
              <a:t>In Provincia di </a:t>
            </a:r>
            <a:r>
              <a:rPr lang="it-IT" sz="1200" b="1"/>
              <a:t>Pavia</a:t>
            </a:r>
            <a:r>
              <a:rPr lang="it-IT" sz="1200"/>
              <a:t> risulta specializzato soprattutto il capoluogo (</a:t>
            </a:r>
            <a:r>
              <a:rPr lang="it-IT" sz="1200" b="1"/>
              <a:t>3,22%</a:t>
            </a:r>
            <a:r>
              <a:rPr lang="it-IT" sz="1200"/>
              <a:t> sul totale degli avviamenti).</a:t>
            </a:r>
            <a:endParaRPr lang="it-IT" sz="1200">
              <a:cs typeface="Arial"/>
            </a:endParaRPr>
          </a:p>
          <a:p>
            <a:pPr marL="171450" indent="-171450" algn="just">
              <a:buFont typeface="Arial"/>
              <a:buChar char="•"/>
            </a:pPr>
            <a:endParaRPr lang="it-IT" sz="1200">
              <a:cs typeface="Arial"/>
            </a:endParaRPr>
          </a:p>
          <a:p>
            <a:pPr marL="171450" indent="-171450" algn="just">
              <a:buFont typeface="Arial"/>
              <a:buChar char="•"/>
            </a:pPr>
            <a:r>
              <a:rPr lang="it-IT" sz="1200"/>
              <a:t>Cruciale è il ruolo del lodigiano, in particolare con gli avviamenti che fanno capo al CPI di </a:t>
            </a:r>
            <a:r>
              <a:rPr lang="it-IT" sz="1200" b="1"/>
              <a:t>Codogno</a:t>
            </a:r>
            <a:r>
              <a:rPr lang="it-IT" sz="1200"/>
              <a:t>: 1.309 (4,04%).</a:t>
            </a:r>
            <a:endParaRPr lang="it-IT" sz="1200">
              <a:cs typeface="Arial"/>
            </a:endParaRPr>
          </a:p>
          <a:p>
            <a:pPr marL="171450" indent="-171450" algn="just">
              <a:buFont typeface="Arial"/>
              <a:buChar char="•"/>
            </a:pPr>
            <a:endParaRPr lang="it-IT" sz="1200">
              <a:cs typeface="Arial"/>
            </a:endParaRPr>
          </a:p>
          <a:p>
            <a:pPr marL="171450" indent="-171450" algn="just">
              <a:buFont typeface="Arial"/>
              <a:buChar char="•"/>
            </a:pPr>
            <a:r>
              <a:rPr lang="it-IT" sz="1200"/>
              <a:t>Nel milanese spicca invece </a:t>
            </a:r>
            <a:r>
              <a:rPr lang="it-IT" sz="1200" b="1"/>
              <a:t>San Donato Milanese</a:t>
            </a:r>
            <a:r>
              <a:rPr lang="it-IT" sz="1200"/>
              <a:t>: 6.226 avviamenti (6,75%)  dunque molto sopra la media regionale.</a:t>
            </a:r>
            <a:endParaRPr lang="it-IT" sz="1200">
              <a:cs typeface="Arial"/>
            </a:endParaRP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FCF8F18D-14FF-391D-84AF-F9B55C4A0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19 marzo 2026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2033645-7189-6FEC-186B-FB005272B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0" y="4840504"/>
            <a:ext cx="3392260" cy="273844"/>
          </a:xfrm>
        </p:spPr>
        <p:txBody>
          <a:bodyPr/>
          <a:lstStyle/>
          <a:p>
            <a:r>
              <a:rPr lang="it-IT"/>
              <a:t>Una Regione, tante anime. La Lombardia e le sue geografie del lavoro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276078AA-85DD-1C6C-7D32-DEE176588812}"/>
              </a:ext>
            </a:extLst>
          </p:cNvPr>
          <p:cNvSpPr txBox="1"/>
          <p:nvPr/>
        </p:nvSpPr>
        <p:spPr>
          <a:xfrm>
            <a:off x="4950409" y="4359263"/>
            <a:ext cx="40141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i="1"/>
              <a:t>Avviamenti generati dal settore (% su tot. economia). Aree a forte specializzazione</a:t>
            </a:r>
          </a:p>
          <a:p>
            <a:r>
              <a:rPr lang="it-IT" sz="800" i="1"/>
              <a:t>Periodo: anni 2022-2024. Fonte: Regione Lombardia - SISTAL 2.0</a:t>
            </a:r>
          </a:p>
        </p:txBody>
      </p:sp>
    </p:spTree>
    <p:extLst>
      <p:ext uri="{BB962C8B-B14F-4D97-AF65-F5344CB8AC3E}">
        <p14:creationId xmlns:p14="http://schemas.microsoft.com/office/powerpoint/2010/main" val="7121735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73A1A61-E2D7-DB48-B051-99F30B93B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23</a:t>
            </a:fld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A923862-8E4E-2347-9181-63A7F14182D7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it-IT"/>
              <a:t>19 marzo 2026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44A6021-98F6-CA44-839E-40F837356E3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572000" y="4840504"/>
            <a:ext cx="3397071" cy="273844"/>
          </a:xfrm>
          <a:prstGeom prst="rect">
            <a:avLst/>
          </a:prstGeom>
        </p:spPr>
        <p:txBody>
          <a:bodyPr/>
          <a:lstStyle/>
          <a:p>
            <a:r>
              <a:rPr lang="it-IT"/>
              <a:t>Una Regione, tante anime. La Lombardia e le sue geografie del lavoro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4E1EC32-1DDF-5847-8A8A-C118AA46F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174899"/>
            <a:ext cx="8229600" cy="419576"/>
          </a:xfrm>
        </p:spPr>
        <p:txBody>
          <a:bodyPr/>
          <a:lstStyle/>
          <a:p>
            <a:pPr algn="ctr"/>
            <a:r>
              <a:rPr lang="it-IT"/>
              <a:t>Magazzinaggio e supporto ai trasporti (H.52)</a:t>
            </a:r>
          </a:p>
        </p:txBody>
      </p:sp>
      <p:pic>
        <p:nvPicPr>
          <p:cNvPr id="18" name="Segnaposto contenuto 17" descr="Immagine che contiene testo, mappa, diagramma&#10;&#10;Il contenuto generato dall'IA potrebbe non essere corretto.">
            <a:extLst>
              <a:ext uri="{FF2B5EF4-FFF2-40B4-BE49-F238E27FC236}">
                <a16:creationId xmlns:a16="http://schemas.microsoft.com/office/drawing/2014/main" id="{25EEFE8A-78C0-4010-A684-58968D153D35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22" b="10667"/>
          <a:stretch>
            <a:fillRect/>
          </a:stretch>
        </p:blipFill>
        <p:spPr>
          <a:xfrm>
            <a:off x="4432353" y="657109"/>
            <a:ext cx="4648665" cy="3701191"/>
          </a:xfrm>
          <a:prstGeom prst="rect">
            <a:avLst/>
          </a:prstGeom>
        </p:spPr>
      </p:pic>
      <p:sp>
        <p:nvSpPr>
          <p:cNvPr id="13" name="Rettangolo 12">
            <a:extLst>
              <a:ext uri="{FF2B5EF4-FFF2-40B4-BE49-F238E27FC236}">
                <a16:creationId xmlns:a16="http://schemas.microsoft.com/office/drawing/2014/main" id="{4BB9ECDE-B974-408D-B94E-864E573404CF}"/>
              </a:ext>
            </a:extLst>
          </p:cNvPr>
          <p:cNvSpPr/>
          <p:nvPr/>
        </p:nvSpPr>
        <p:spPr>
          <a:xfrm>
            <a:off x="175214" y="946506"/>
            <a:ext cx="4514384" cy="360098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it-IT" sz="1200" b="1"/>
              <a:t>Specializzazioni locali molto chiare</a:t>
            </a:r>
            <a:r>
              <a:rPr lang="it-IT" sz="1200"/>
              <a:t>.</a:t>
            </a:r>
            <a:endParaRPr lang="it-IT" sz="1200">
              <a:cs typeface="Arial"/>
            </a:endParaRPr>
          </a:p>
          <a:p>
            <a:pPr marL="171450" indent="-171450" algn="just">
              <a:buFont typeface="Arial"/>
              <a:buChar char="•"/>
            </a:pPr>
            <a:endParaRPr lang="it-IT" sz="1200">
              <a:cs typeface="Arial"/>
            </a:endParaRPr>
          </a:p>
          <a:p>
            <a:pPr marL="171450" indent="-171450" algn="just">
              <a:buFont typeface="Arial"/>
              <a:buChar char="•"/>
            </a:pPr>
            <a:r>
              <a:rPr lang="it-IT" sz="1200"/>
              <a:t>In particolare due aree spiccano nel panorama lombardo: </a:t>
            </a:r>
            <a:r>
              <a:rPr lang="it-IT" sz="1200" b="1"/>
              <a:t>Voghera e Pavia e </a:t>
            </a:r>
            <a:r>
              <a:rPr lang="it-IT" sz="1200"/>
              <a:t> </a:t>
            </a:r>
            <a:r>
              <a:rPr lang="it-IT" sz="1200" b="1"/>
              <a:t>Romano di Lombardia (BG)</a:t>
            </a:r>
            <a:endParaRPr lang="it-IT" sz="1200" b="1">
              <a:cs typeface="Arial"/>
            </a:endParaRPr>
          </a:p>
          <a:p>
            <a:pPr marL="171450" indent="-171450" algn="just">
              <a:buFont typeface="Arial"/>
              <a:buChar char="•"/>
            </a:pPr>
            <a:endParaRPr lang="it-IT" sz="1200">
              <a:cs typeface="Arial"/>
            </a:endParaRPr>
          </a:p>
          <a:p>
            <a:pPr marL="171450" indent="-171450" algn="just">
              <a:buFont typeface="Arial"/>
              <a:buChar char="•"/>
            </a:pPr>
            <a:r>
              <a:rPr lang="it-IT" sz="1200"/>
              <a:t>Nel caso delle </a:t>
            </a:r>
            <a:r>
              <a:rPr lang="it-IT" sz="1200" b="1"/>
              <a:t>attività di magazzinaggio e supporto ai trasporti</a:t>
            </a:r>
            <a:r>
              <a:rPr lang="it-IT" sz="1200"/>
              <a:t>, che rappresentano uno dei segmenti principali della filiera logistica, queste due aree mostrano livelli di concentrazione molto elevati.</a:t>
            </a:r>
            <a:endParaRPr lang="it-IT" sz="1200">
              <a:cs typeface="Arial"/>
            </a:endParaRPr>
          </a:p>
          <a:p>
            <a:pPr marL="171450" indent="-171450" algn="just">
              <a:buFont typeface="Arial"/>
              <a:buChar char="•"/>
            </a:pPr>
            <a:endParaRPr lang="it-IT" sz="1200">
              <a:cs typeface="Arial"/>
            </a:endParaRPr>
          </a:p>
          <a:p>
            <a:pPr marL="171450" indent="-171450" algn="just">
              <a:buFont typeface="Arial"/>
              <a:buChar char="•"/>
            </a:pPr>
            <a:r>
              <a:rPr lang="it-IT" sz="1200"/>
              <a:t>Nel territorio di </a:t>
            </a:r>
            <a:r>
              <a:rPr lang="it-IT" sz="1200" b="1"/>
              <a:t>Voghera</a:t>
            </a:r>
            <a:r>
              <a:rPr lang="it-IT" sz="1200"/>
              <a:t>, queste attività arrivano a rappresentare </a:t>
            </a:r>
            <a:r>
              <a:rPr lang="it-IT" sz="1200" b="1"/>
              <a:t>oltre il 25% degli avviamenti al lavoro</a:t>
            </a:r>
            <a:r>
              <a:rPr lang="it-IT" sz="1200"/>
              <a:t>, una quota estremamente alta rispetto alla </a:t>
            </a:r>
            <a:r>
              <a:rPr lang="it-IT" sz="1200" b="1"/>
              <a:t>media regionale del 5,5%</a:t>
            </a:r>
            <a:r>
              <a:rPr lang="it-IT" sz="1200"/>
              <a:t>.</a:t>
            </a:r>
            <a:endParaRPr lang="it-IT" sz="1200">
              <a:cs typeface="Arial"/>
            </a:endParaRPr>
          </a:p>
          <a:p>
            <a:pPr marL="171450" indent="-171450" algn="just">
              <a:buFont typeface="Arial"/>
              <a:buChar char="•"/>
            </a:pPr>
            <a:endParaRPr lang="it-IT" sz="1200">
              <a:cs typeface="Arial"/>
            </a:endParaRPr>
          </a:p>
          <a:p>
            <a:pPr marL="171450" indent="-171450" algn="just">
              <a:buFont typeface="Arial"/>
              <a:buChar char="•"/>
            </a:pPr>
            <a:r>
              <a:rPr lang="it-IT" sz="1200"/>
              <a:t>Anche il territorio di </a:t>
            </a:r>
            <a:r>
              <a:rPr lang="it-IT" sz="1200" b="1"/>
              <a:t>Pavia</a:t>
            </a:r>
            <a:r>
              <a:rPr lang="it-IT" sz="1200"/>
              <a:t> presenta un’incidenza molto significativa, pari a </a:t>
            </a:r>
            <a:r>
              <a:rPr lang="it-IT" sz="1200" b="1"/>
              <a:t>circa il 17% degli avviamenti</a:t>
            </a:r>
            <a:r>
              <a:rPr lang="it-IT" sz="1200"/>
              <a:t>.</a:t>
            </a:r>
            <a:endParaRPr lang="it-IT" sz="1200">
              <a:cs typeface="Arial"/>
            </a:endParaRPr>
          </a:p>
          <a:p>
            <a:pPr algn="just"/>
            <a:endParaRPr lang="it-IT" sz="1200">
              <a:cs typeface="Arial"/>
            </a:endParaRPr>
          </a:p>
          <a:p>
            <a:pPr algn="just"/>
            <a:r>
              <a:rPr lang="it-IT" sz="1200" b="1"/>
              <a:t>Veri e propri nodi territoriali della logistica lombarda</a:t>
            </a:r>
            <a:r>
              <a:rPr lang="it-IT" sz="1200"/>
              <a:t>.</a:t>
            </a:r>
            <a:endParaRPr lang="it-IT" sz="1200">
              <a:cs typeface="Arial"/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3DD8CD39-0EBF-4D90-B1B2-12AE071CC49C}"/>
              </a:ext>
            </a:extLst>
          </p:cNvPr>
          <p:cNvSpPr txBox="1"/>
          <p:nvPr/>
        </p:nvSpPr>
        <p:spPr>
          <a:xfrm>
            <a:off x="4950409" y="4359263"/>
            <a:ext cx="40141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i="1"/>
              <a:t>Avviamenti generati dal settore (% su tot. economia). Aree a forte specializzazione</a:t>
            </a:r>
          </a:p>
          <a:p>
            <a:r>
              <a:rPr lang="it-IT" sz="800" i="1"/>
              <a:t>Periodo: anni 2022-2024. Fonte: Regione Lombardia - SISTAL 2.0</a:t>
            </a:r>
          </a:p>
        </p:txBody>
      </p:sp>
    </p:spTree>
    <p:extLst>
      <p:ext uri="{BB962C8B-B14F-4D97-AF65-F5344CB8AC3E}">
        <p14:creationId xmlns:p14="http://schemas.microsoft.com/office/powerpoint/2010/main" val="25526654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B26F2D-C5F6-634A-626C-3CA9948CB5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8E22DE6-401A-AB74-1F4A-02C60F5618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19 marzo 2026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60E05CB-A8BE-8345-A8F9-F3EFF71AC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0" y="4845332"/>
            <a:ext cx="3430229" cy="283062"/>
          </a:xfrm>
        </p:spPr>
        <p:txBody>
          <a:bodyPr/>
          <a:lstStyle/>
          <a:p>
            <a:r>
              <a:rPr lang="it-IT"/>
              <a:t>Una Regione, tante anime. La Lombardia e le sue geografie del lavoro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A026B51-EE39-CAF9-C8D7-65130FAFB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24</a:t>
            </a:fld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26AEE98-1880-0F7A-80B7-2B85A53E72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36814"/>
            <a:ext cx="8440818" cy="3755571"/>
          </a:xfrm>
        </p:spPr>
        <p:txBody>
          <a:bodyPr>
            <a:normAutofit/>
          </a:bodyPr>
          <a:lstStyle/>
          <a:p>
            <a:r>
              <a:rPr lang="it-IT" sz="2800"/>
              <a:t>Meccanica</a:t>
            </a:r>
            <a:br>
              <a:rPr lang="it-IT"/>
            </a:br>
            <a:br>
              <a:rPr lang="it-IT"/>
            </a:br>
            <a:r>
              <a:rPr lang="it-IT"/>
              <a:t>Avviamenti e concentrazione: un segno di forza o di vulnerabilità?</a:t>
            </a:r>
            <a:br>
              <a:rPr lang="it-IT"/>
            </a:br>
            <a:br>
              <a:rPr lang="it-IT"/>
            </a:br>
            <a:r>
              <a:rPr lang="it-IT" b="0"/>
              <a:t>Andrea Paola Di Cesare, Osservatorio della Provincia di Brescia</a:t>
            </a:r>
          </a:p>
        </p:txBody>
      </p:sp>
    </p:spTree>
    <p:extLst>
      <p:ext uri="{BB962C8B-B14F-4D97-AF65-F5344CB8AC3E}">
        <p14:creationId xmlns:p14="http://schemas.microsoft.com/office/powerpoint/2010/main" val="27014244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>
            <a:extLst>
              <a:ext uri="{FF2B5EF4-FFF2-40B4-BE49-F238E27FC236}">
                <a16:creationId xmlns:a16="http://schemas.microsoft.com/office/drawing/2014/main" id="{75722788-1D70-6941-A57F-63C81961B1A8}"/>
              </a:ext>
            </a:extLst>
          </p:cNvPr>
          <p:cNvSpPr/>
          <p:nvPr/>
        </p:nvSpPr>
        <p:spPr>
          <a:xfrm>
            <a:off x="0" y="1157271"/>
            <a:ext cx="9144000" cy="1566797"/>
          </a:xfrm>
          <a:prstGeom prst="rect">
            <a:avLst/>
          </a:prstGeom>
          <a:solidFill>
            <a:srgbClr val="E7E7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F36AD8F0-5338-244E-812E-31B33DBFC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25</a:t>
            </a:fld>
            <a:endParaRPr lang="it-IT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7767072-7537-EC43-B197-A5A2FCAB031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it-IT"/>
              <a:t>19 marzo 2026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0A7D84D-4FAC-064B-98E2-883C3E203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Il comparto della Meccanica 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68028B18-C651-364A-BBDE-0C6C9F57B9C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it-IT"/>
              <a:t>Quadro generale</a:t>
            </a:r>
          </a:p>
        </p:txBody>
      </p:sp>
      <p:grpSp>
        <p:nvGrpSpPr>
          <p:cNvPr id="10" name="Gruppo 9">
            <a:extLst>
              <a:ext uri="{FF2B5EF4-FFF2-40B4-BE49-F238E27FC236}">
                <a16:creationId xmlns:a16="http://schemas.microsoft.com/office/drawing/2014/main" id="{B9283D3C-995B-0B49-9A10-D5845E03EA2B}"/>
              </a:ext>
            </a:extLst>
          </p:cNvPr>
          <p:cNvGrpSpPr/>
          <p:nvPr/>
        </p:nvGrpSpPr>
        <p:grpSpPr>
          <a:xfrm>
            <a:off x="462526" y="1260095"/>
            <a:ext cx="1475355" cy="1380761"/>
            <a:chOff x="647350" y="2122284"/>
            <a:chExt cx="1512000" cy="1512000"/>
          </a:xfrm>
        </p:grpSpPr>
        <p:sp>
          <p:nvSpPr>
            <p:cNvPr id="7" name="Ovale 6">
              <a:extLst>
                <a:ext uri="{FF2B5EF4-FFF2-40B4-BE49-F238E27FC236}">
                  <a16:creationId xmlns:a16="http://schemas.microsoft.com/office/drawing/2014/main" id="{E58DE06B-A102-FEAA-F15D-062034A49A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5350" y="2230284"/>
              <a:ext cx="1296000" cy="1296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400" b="1"/>
                <a:t>41.273 </a:t>
              </a:r>
            </a:p>
            <a:p>
              <a:pPr algn="ctr"/>
              <a:r>
                <a:rPr lang="it-IT" sz="900"/>
                <a:t>UNITA’ LOCALI</a:t>
              </a:r>
            </a:p>
          </p:txBody>
        </p:sp>
        <p:sp>
          <p:nvSpPr>
            <p:cNvPr id="9" name="Arco a tutto sesto 8">
              <a:extLst>
                <a:ext uri="{FF2B5EF4-FFF2-40B4-BE49-F238E27FC236}">
                  <a16:creationId xmlns:a16="http://schemas.microsoft.com/office/drawing/2014/main" id="{1D5431C3-9AAA-4137-5ECD-67DAA947A4E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7350" y="2122284"/>
              <a:ext cx="1512000" cy="1512000"/>
            </a:xfrm>
            <a:prstGeom prst="blockArc">
              <a:avLst>
                <a:gd name="adj1" fmla="val 5433561"/>
                <a:gd name="adj2" fmla="val 32421"/>
                <a:gd name="adj3" fmla="val 1407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29E6961D-7CB2-FCA1-5C94-8942B29EF0CB}"/>
              </a:ext>
            </a:extLst>
          </p:cNvPr>
          <p:cNvGrpSpPr/>
          <p:nvPr/>
        </p:nvGrpSpPr>
        <p:grpSpPr>
          <a:xfrm rot="5400000">
            <a:off x="7193389" y="1212798"/>
            <a:ext cx="1380761" cy="1475355"/>
            <a:chOff x="647350" y="2122284"/>
            <a:chExt cx="1512000" cy="1512000"/>
          </a:xfrm>
        </p:grpSpPr>
        <p:sp>
          <p:nvSpPr>
            <p:cNvPr id="12" name="Ovale 11">
              <a:extLst>
                <a:ext uri="{FF2B5EF4-FFF2-40B4-BE49-F238E27FC236}">
                  <a16:creationId xmlns:a16="http://schemas.microsoft.com/office/drawing/2014/main" id="{6F806070-8153-FC0F-3C1F-056F2CC66E04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755350" y="2230284"/>
              <a:ext cx="1296000" cy="1296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it-IT" sz="1400" b="1"/>
                <a:t>407.197</a:t>
              </a:r>
            </a:p>
            <a:p>
              <a:pPr algn="ctr"/>
              <a:r>
                <a:rPr lang="it-IT" sz="900"/>
                <a:t>AVVIAMENTI</a:t>
              </a:r>
            </a:p>
            <a:p>
              <a:pPr algn="ctr"/>
              <a:r>
                <a:rPr lang="it-IT" sz="900"/>
                <a:t>(2022-2024)</a:t>
              </a:r>
            </a:p>
            <a:p>
              <a:pPr algn="ctr"/>
              <a:endParaRPr lang="it-IT" sz="900"/>
            </a:p>
            <a:p>
              <a:pPr algn="ctr"/>
              <a:r>
                <a:rPr lang="it-IT" sz="1400" b="1"/>
                <a:t>9,4% </a:t>
              </a:r>
              <a:endParaRPr lang="it-IT" sz="1400" b="1">
                <a:cs typeface="Arial"/>
              </a:endParaRPr>
            </a:p>
            <a:p>
              <a:pPr algn="ctr"/>
              <a:r>
                <a:rPr lang="it-IT" sz="900"/>
                <a:t>sul totale economia</a:t>
              </a:r>
              <a:endParaRPr lang="it-IT" sz="900">
                <a:cs typeface="Arial"/>
              </a:endParaRPr>
            </a:p>
          </p:txBody>
        </p:sp>
        <p:sp>
          <p:nvSpPr>
            <p:cNvPr id="13" name="Arco a tutto sesto 12">
              <a:extLst>
                <a:ext uri="{FF2B5EF4-FFF2-40B4-BE49-F238E27FC236}">
                  <a16:creationId xmlns:a16="http://schemas.microsoft.com/office/drawing/2014/main" id="{A3F95F03-7E9B-C120-D073-6BFC47CFD3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7350" y="2122284"/>
              <a:ext cx="1512000" cy="1512000"/>
            </a:xfrm>
            <a:prstGeom prst="blockArc">
              <a:avLst>
                <a:gd name="adj1" fmla="val 5433561"/>
                <a:gd name="adj2" fmla="val 32421"/>
                <a:gd name="adj3" fmla="val 1407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690CC698-D5E7-B9C0-E6DB-F843663087AC}"/>
              </a:ext>
            </a:extLst>
          </p:cNvPr>
          <p:cNvGrpSpPr/>
          <p:nvPr/>
        </p:nvGrpSpPr>
        <p:grpSpPr>
          <a:xfrm rot="10800000">
            <a:off x="2133417" y="1260094"/>
            <a:ext cx="1475355" cy="1380761"/>
            <a:chOff x="647350" y="2122284"/>
            <a:chExt cx="1512000" cy="1512000"/>
          </a:xfrm>
        </p:grpSpPr>
        <p:sp>
          <p:nvSpPr>
            <p:cNvPr id="17" name="Ovale 16">
              <a:extLst>
                <a:ext uri="{FF2B5EF4-FFF2-40B4-BE49-F238E27FC236}">
                  <a16:creationId xmlns:a16="http://schemas.microsoft.com/office/drawing/2014/main" id="{45DEF90F-87BF-5B3E-D182-68F716C11C4D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55350" y="2230284"/>
              <a:ext cx="1296000" cy="1296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it-IT" sz="1400" b="1"/>
                <a:t>503.994</a:t>
              </a:r>
            </a:p>
            <a:p>
              <a:pPr algn="ctr"/>
              <a:r>
                <a:rPr lang="it-IT" sz="900"/>
                <a:t>ADDETTI</a:t>
              </a:r>
            </a:p>
            <a:p>
              <a:pPr algn="ctr"/>
              <a:endParaRPr lang="it-IT" sz="900"/>
            </a:p>
            <a:p>
              <a:pPr algn="ctr"/>
              <a:r>
                <a:rPr lang="it-IT" sz="1400" b="1"/>
                <a:t>13,3% </a:t>
              </a:r>
              <a:endParaRPr lang="it-IT" sz="1400" b="1">
                <a:cs typeface="Arial"/>
              </a:endParaRPr>
            </a:p>
            <a:p>
              <a:pPr algn="ctr"/>
              <a:r>
                <a:rPr lang="it-IT" sz="900"/>
                <a:t>sul totale </a:t>
              </a:r>
            </a:p>
            <a:p>
              <a:pPr algn="ctr"/>
              <a:r>
                <a:rPr lang="it-IT" sz="900"/>
                <a:t>economia</a:t>
              </a:r>
              <a:endParaRPr lang="it-IT" sz="900">
                <a:cs typeface="Arial"/>
              </a:endParaRPr>
            </a:p>
          </p:txBody>
        </p:sp>
        <p:sp>
          <p:nvSpPr>
            <p:cNvPr id="18" name="Arco a tutto sesto 17">
              <a:extLst>
                <a:ext uri="{FF2B5EF4-FFF2-40B4-BE49-F238E27FC236}">
                  <a16:creationId xmlns:a16="http://schemas.microsoft.com/office/drawing/2014/main" id="{FBEA30BE-1D89-1AE1-E621-5096E226AC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7350" y="2122284"/>
              <a:ext cx="1512000" cy="1512000"/>
            </a:xfrm>
            <a:prstGeom prst="blockArc">
              <a:avLst>
                <a:gd name="adj1" fmla="val 10808785"/>
                <a:gd name="adj2" fmla="val 32421"/>
                <a:gd name="adj3" fmla="val 1407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grpSp>
        <p:nvGrpSpPr>
          <p:cNvPr id="22" name="Gruppo 21">
            <a:extLst>
              <a:ext uri="{FF2B5EF4-FFF2-40B4-BE49-F238E27FC236}">
                <a16:creationId xmlns:a16="http://schemas.microsoft.com/office/drawing/2014/main" id="{EF04F15E-82F6-B51A-3899-B471F2844041}"/>
              </a:ext>
            </a:extLst>
          </p:cNvPr>
          <p:cNvGrpSpPr/>
          <p:nvPr/>
        </p:nvGrpSpPr>
        <p:grpSpPr>
          <a:xfrm>
            <a:off x="3804310" y="1260095"/>
            <a:ext cx="1475355" cy="1380761"/>
            <a:chOff x="647350" y="2122284"/>
            <a:chExt cx="1512000" cy="1512000"/>
          </a:xfrm>
        </p:grpSpPr>
        <p:sp>
          <p:nvSpPr>
            <p:cNvPr id="23" name="Ovale 22">
              <a:extLst>
                <a:ext uri="{FF2B5EF4-FFF2-40B4-BE49-F238E27FC236}">
                  <a16:creationId xmlns:a16="http://schemas.microsoft.com/office/drawing/2014/main" id="{42EC94FE-0F7F-DE4A-4E52-12FDFEC0D2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5350" y="2230284"/>
              <a:ext cx="1296000" cy="1296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400" b="1">
                  <a:solidFill>
                    <a:schemeClr val="bg1"/>
                  </a:solidFill>
                </a:rPr>
                <a:t>12,2 </a:t>
              </a:r>
            </a:p>
            <a:p>
              <a:pPr algn="ctr"/>
              <a:r>
                <a:rPr lang="it-IT" sz="900"/>
                <a:t>Media ADDETTI per UNITA’ LOCALE</a:t>
              </a:r>
            </a:p>
          </p:txBody>
        </p:sp>
        <p:sp>
          <p:nvSpPr>
            <p:cNvPr id="24" name="Arco a tutto sesto 23">
              <a:extLst>
                <a:ext uri="{FF2B5EF4-FFF2-40B4-BE49-F238E27FC236}">
                  <a16:creationId xmlns:a16="http://schemas.microsoft.com/office/drawing/2014/main" id="{E30196AF-A42A-85FF-4138-FE02823AAF4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7350" y="2122284"/>
              <a:ext cx="1512000" cy="1512000"/>
            </a:xfrm>
            <a:prstGeom prst="blockArc">
              <a:avLst>
                <a:gd name="adj1" fmla="val 10808785"/>
                <a:gd name="adj2" fmla="val 32421"/>
                <a:gd name="adj3" fmla="val 1407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grpSp>
        <p:nvGrpSpPr>
          <p:cNvPr id="25" name="Gruppo 24">
            <a:extLst>
              <a:ext uri="{FF2B5EF4-FFF2-40B4-BE49-F238E27FC236}">
                <a16:creationId xmlns:a16="http://schemas.microsoft.com/office/drawing/2014/main" id="{BC00AC9F-F3E8-A3D3-391A-4E43620FFFC5}"/>
              </a:ext>
            </a:extLst>
          </p:cNvPr>
          <p:cNvGrpSpPr/>
          <p:nvPr/>
        </p:nvGrpSpPr>
        <p:grpSpPr>
          <a:xfrm rot="10800000">
            <a:off x="5475201" y="1260094"/>
            <a:ext cx="1475355" cy="1380761"/>
            <a:chOff x="647350" y="2122284"/>
            <a:chExt cx="1512000" cy="1512000"/>
          </a:xfrm>
        </p:grpSpPr>
        <p:sp>
          <p:nvSpPr>
            <p:cNvPr id="26" name="Ovale 25">
              <a:extLst>
                <a:ext uri="{FF2B5EF4-FFF2-40B4-BE49-F238E27FC236}">
                  <a16:creationId xmlns:a16="http://schemas.microsoft.com/office/drawing/2014/main" id="{537BDB51-21CD-43EC-1560-79524DCC51A7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55350" y="2230284"/>
              <a:ext cx="1296000" cy="1296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400" b="1"/>
                <a:t>15,90%</a:t>
              </a:r>
            </a:p>
            <a:p>
              <a:pPr algn="ctr"/>
              <a:r>
                <a:rPr lang="it-IT" sz="900"/>
                <a:t>ADDETTI nelle unità di </a:t>
              </a:r>
              <a:r>
                <a:rPr lang="it-IT" sz="900" b="1"/>
                <a:t>Grandi Dimensioni</a:t>
              </a:r>
            </a:p>
            <a:p>
              <a:pPr algn="ctr"/>
              <a:r>
                <a:rPr lang="it-IT" sz="900"/>
                <a:t>(&gt;=250)</a:t>
              </a:r>
            </a:p>
          </p:txBody>
        </p:sp>
        <p:sp>
          <p:nvSpPr>
            <p:cNvPr id="28" name="Arco a tutto sesto 27">
              <a:extLst>
                <a:ext uri="{FF2B5EF4-FFF2-40B4-BE49-F238E27FC236}">
                  <a16:creationId xmlns:a16="http://schemas.microsoft.com/office/drawing/2014/main" id="{7BB7C4CE-5AD4-322B-56B9-0064021FC9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7350" y="2122284"/>
              <a:ext cx="1512000" cy="1512000"/>
            </a:xfrm>
            <a:prstGeom prst="blockArc">
              <a:avLst>
                <a:gd name="adj1" fmla="val 10808785"/>
                <a:gd name="adj2" fmla="val 32421"/>
                <a:gd name="adj3" fmla="val 1407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sp>
        <p:nvSpPr>
          <p:cNvPr id="14" name="Segnaposto contenuto 9">
            <a:extLst>
              <a:ext uri="{FF2B5EF4-FFF2-40B4-BE49-F238E27FC236}">
                <a16:creationId xmlns:a16="http://schemas.microsoft.com/office/drawing/2014/main" id="{F067EA81-9C34-58A9-7971-400EC6858D2C}"/>
              </a:ext>
            </a:extLst>
          </p:cNvPr>
          <p:cNvSpPr txBox="1">
            <a:spLocks/>
          </p:cNvSpPr>
          <p:nvPr/>
        </p:nvSpPr>
        <p:spPr>
          <a:xfrm>
            <a:off x="272004" y="2806303"/>
            <a:ext cx="8579101" cy="1953872"/>
          </a:xfrm>
          <a:prstGeom prst="rect">
            <a:avLst/>
          </a:prstGeom>
        </p:spPr>
        <p:txBody>
          <a:bodyPr>
            <a:noAutofit/>
          </a:bodyPr>
          <a:lstStyle>
            <a:lvl1pPr marL="135731" indent="-135731" algn="l" defTabSz="342900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Char char="•"/>
              <a:tabLst/>
              <a:defRPr sz="105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03622" indent="-136922" algn="l" defTabSz="342900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Char char="–"/>
              <a:tabLst/>
              <a:defRPr sz="105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670322" indent="-135731" algn="l" defTabSz="342900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Char char="•"/>
              <a:tabLst/>
              <a:defRPr sz="9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933450" indent="-130969" algn="l" defTabSz="342900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Char char="–"/>
              <a:tabLst/>
              <a:defRPr sz="9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201341" indent="-130969" algn="l" defTabSz="342900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Char char="»"/>
              <a:tabLst/>
              <a:defRPr sz="9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it-IT" sz="1100"/>
              <a:t>Considerando le </a:t>
            </a:r>
            <a:r>
              <a:rPr lang="it-IT" sz="1100" b="1"/>
              <a:t>principali attività</a:t>
            </a:r>
            <a:r>
              <a:rPr lang="it-IT" sz="1100"/>
              <a:t> del settore: </a:t>
            </a:r>
          </a:p>
          <a:p>
            <a:pPr>
              <a:lnSpc>
                <a:spcPct val="100000"/>
              </a:lnSpc>
            </a:pPr>
            <a:r>
              <a:rPr lang="it-IT" sz="1100" b="1"/>
              <a:t>C.24 Metallurgia</a:t>
            </a:r>
          </a:p>
          <a:p>
            <a:pPr>
              <a:lnSpc>
                <a:spcPct val="100000"/>
              </a:lnSpc>
            </a:pPr>
            <a:r>
              <a:rPr lang="it-IT" sz="1100" b="1"/>
              <a:t>C.25 Fabbricazione di prodotti in metallo</a:t>
            </a:r>
          </a:p>
          <a:p>
            <a:pPr>
              <a:lnSpc>
                <a:spcPct val="100000"/>
              </a:lnSpc>
            </a:pPr>
            <a:r>
              <a:rPr lang="it-IT" sz="1100"/>
              <a:t>C.27 Fabbricazione di apparecchiature elettriche e non elettriche</a:t>
            </a:r>
          </a:p>
          <a:p>
            <a:pPr>
              <a:lnSpc>
                <a:spcPct val="100000"/>
              </a:lnSpc>
            </a:pPr>
            <a:r>
              <a:rPr lang="it-IT" sz="1100"/>
              <a:t>C.28 Fabbricazione di macchinari ed apparecchiature </a:t>
            </a:r>
          </a:p>
          <a:p>
            <a:pPr>
              <a:lnSpc>
                <a:spcPct val="100000"/>
              </a:lnSpc>
            </a:pPr>
            <a:r>
              <a:rPr lang="it-IT" sz="1100"/>
              <a:t>C.33 Riparazione di macchine ed apparecchiature </a:t>
            </a:r>
          </a:p>
          <a:p>
            <a:pPr marL="5102623" lvl="4" indent="-179388" algn="just">
              <a:buFont typeface="Wingdings" panose="05000000000000000000" pitchFamily="2" charset="2"/>
              <a:buChar char="Ø"/>
            </a:pPr>
            <a:r>
              <a:rPr lang="it-IT" sz="1200">
                <a:latin typeface="+mn-lt"/>
                <a:cs typeface="+mn-cs"/>
              </a:rPr>
              <a:t>Ponte San Pietro (BG)</a:t>
            </a:r>
          </a:p>
          <a:p>
            <a:pPr marL="5102623" lvl="4" indent="-179388" algn="just">
              <a:buFont typeface="Wingdings" panose="05000000000000000000" pitchFamily="2" charset="2"/>
              <a:buChar char="Ø"/>
            </a:pPr>
            <a:r>
              <a:rPr lang="it-IT" sz="1200">
                <a:latin typeface="+mn-lt"/>
                <a:cs typeface="+mn-cs"/>
              </a:rPr>
              <a:t>Brescia (</a:t>
            </a:r>
            <a:r>
              <a:rPr lang="it-IT" sz="1200" err="1">
                <a:latin typeface="+mn-lt"/>
                <a:cs typeface="+mn-cs"/>
              </a:rPr>
              <a:t>BS</a:t>
            </a:r>
            <a:r>
              <a:rPr lang="it-IT" sz="1200">
                <a:latin typeface="+mn-lt"/>
                <a:cs typeface="+mn-cs"/>
              </a:rPr>
              <a:t>) Leno (</a:t>
            </a:r>
            <a:r>
              <a:rPr lang="it-IT" sz="1200" err="1">
                <a:latin typeface="+mn-lt"/>
                <a:cs typeface="+mn-cs"/>
              </a:rPr>
              <a:t>BS</a:t>
            </a:r>
            <a:r>
              <a:rPr lang="it-IT" sz="1200">
                <a:latin typeface="+mn-lt"/>
                <a:cs typeface="+mn-cs"/>
              </a:rPr>
              <a:t>)</a:t>
            </a:r>
          </a:p>
          <a:p>
            <a:pPr marL="5102623" lvl="4" indent="-179388" algn="just">
              <a:buFont typeface="Wingdings" panose="05000000000000000000" pitchFamily="2" charset="2"/>
              <a:buChar char="Ø"/>
            </a:pPr>
            <a:r>
              <a:rPr lang="it-IT" sz="1200">
                <a:latin typeface="+mn-lt"/>
                <a:cs typeface="+mn-cs"/>
              </a:rPr>
              <a:t>Casalmaggiore (CR)</a:t>
            </a:r>
          </a:p>
          <a:p>
            <a:pPr marL="0" indent="0">
              <a:lnSpc>
                <a:spcPct val="100000"/>
              </a:lnSpc>
              <a:buNone/>
            </a:pPr>
            <a:endParaRPr lang="it-IT" sz="850"/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38998093-3D5E-108A-0DBF-F2CD965DFAFA}"/>
              </a:ext>
            </a:extLst>
          </p:cNvPr>
          <p:cNvSpPr txBox="1"/>
          <p:nvPr/>
        </p:nvSpPr>
        <p:spPr>
          <a:xfrm>
            <a:off x="5351463" y="3000283"/>
            <a:ext cx="34996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/>
              <a:t>55 su 64 </a:t>
            </a:r>
            <a:r>
              <a:rPr lang="it-IT" sz="1200"/>
              <a:t>CPI lombardi mostrano una sovrarappresentazione delle quote di avviamenti della meccanica rispetto alla media regionale</a:t>
            </a:r>
          </a:p>
          <a:p>
            <a:r>
              <a:rPr lang="it-IT" sz="1200"/>
              <a:t>Solo </a:t>
            </a:r>
            <a:r>
              <a:rPr lang="it-IT" sz="1200" b="1"/>
              <a:t>9 </a:t>
            </a:r>
            <a:r>
              <a:rPr lang="it-IT" sz="1200" b="1" err="1"/>
              <a:t>CPI</a:t>
            </a:r>
            <a:r>
              <a:rPr lang="it-IT" sz="1200" b="1"/>
              <a:t> </a:t>
            </a:r>
            <a:r>
              <a:rPr lang="it-IT" sz="1200"/>
              <a:t>lombardi privi di specializzazione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12A5B301-365B-E550-D1FC-A3D72299501E}"/>
              </a:ext>
            </a:extLst>
          </p:cNvPr>
          <p:cNvSpPr txBox="1"/>
          <p:nvPr/>
        </p:nvSpPr>
        <p:spPr>
          <a:xfrm>
            <a:off x="373516" y="4206517"/>
            <a:ext cx="402703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b="1"/>
              <a:t>Quattro aree si contraddistinguono per una forte specializzazione nelle 5 divisioni </a:t>
            </a:r>
          </a:p>
        </p:txBody>
      </p:sp>
      <p:sp>
        <p:nvSpPr>
          <p:cNvPr id="15" name="Freccia a destra 14">
            <a:extLst>
              <a:ext uri="{FF2B5EF4-FFF2-40B4-BE49-F238E27FC236}">
                <a16:creationId xmlns:a16="http://schemas.microsoft.com/office/drawing/2014/main" id="{442A08C1-B8F9-7553-877C-23528044D32F}"/>
              </a:ext>
            </a:extLst>
          </p:cNvPr>
          <p:cNvSpPr/>
          <p:nvPr/>
        </p:nvSpPr>
        <p:spPr>
          <a:xfrm>
            <a:off x="4843432" y="3312196"/>
            <a:ext cx="330851" cy="207169"/>
          </a:xfrm>
          <a:prstGeom prst="rightArrow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384FA79-4A83-03B0-E23B-4B83FC18EF7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572000" y="4845332"/>
            <a:ext cx="3488370" cy="283062"/>
          </a:xfrm>
        </p:spPr>
        <p:txBody>
          <a:bodyPr/>
          <a:lstStyle/>
          <a:p>
            <a:r>
              <a:rPr lang="it-IT"/>
              <a:t>Una Regione, tante anime. La Lombardia e le sue geografie del lavoro</a:t>
            </a:r>
          </a:p>
        </p:txBody>
      </p:sp>
      <p:sp>
        <p:nvSpPr>
          <p:cNvPr id="19" name="Freccia a destra 18">
            <a:extLst>
              <a:ext uri="{FF2B5EF4-FFF2-40B4-BE49-F238E27FC236}">
                <a16:creationId xmlns:a16="http://schemas.microsoft.com/office/drawing/2014/main" id="{8BC0F231-475A-DB4B-4EA4-CBB488BB74F2}"/>
              </a:ext>
            </a:extLst>
          </p:cNvPr>
          <p:cNvSpPr/>
          <p:nvPr/>
        </p:nvSpPr>
        <p:spPr>
          <a:xfrm>
            <a:off x="4843431" y="4149925"/>
            <a:ext cx="330851" cy="207169"/>
          </a:xfrm>
          <a:prstGeom prst="rightArrow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54558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572C99-93CA-5366-8F85-1E31DDFCE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8777AD06-0577-0911-798C-4546963CFD1E}"/>
              </a:ext>
            </a:extLst>
          </p:cNvPr>
          <p:cNvSpPr txBox="1"/>
          <p:nvPr/>
        </p:nvSpPr>
        <p:spPr>
          <a:xfrm>
            <a:off x="2626780" y="-46052"/>
            <a:ext cx="389080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br>
              <a:rPr lang="it-IT" sz="2400"/>
            </a:br>
            <a:r>
              <a:rPr lang="it-IT" b="1">
                <a:solidFill>
                  <a:schemeClr val="bg2"/>
                </a:solidFill>
              </a:rPr>
              <a:t>Il settore Meccanica in Lombardia</a:t>
            </a:r>
            <a:endParaRPr lang="it-IT">
              <a:solidFill>
                <a:schemeClr val="bg2"/>
              </a:solidFill>
            </a:endParaRPr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77209B36-A07B-04BF-A77A-9FE970AB5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269D7-0DBB-4CCF-B6FE-AFCDCD0A2F50}" type="slidenum">
              <a:rPr lang="it-IT" smtClean="0"/>
              <a:t>26</a:t>
            </a:fld>
            <a:endParaRPr lang="it-IT"/>
          </a:p>
        </p:txBody>
      </p:sp>
      <p:sp>
        <p:nvSpPr>
          <p:cNvPr id="2" name="Segnaposto testo 8">
            <a:extLst>
              <a:ext uri="{FF2B5EF4-FFF2-40B4-BE49-F238E27FC236}">
                <a16:creationId xmlns:a16="http://schemas.microsoft.com/office/drawing/2014/main" id="{4B3891D6-B9A8-02EA-9D63-7AB85ADFE97B}"/>
              </a:ext>
            </a:extLst>
          </p:cNvPr>
          <p:cNvSpPr txBox="1">
            <a:spLocks/>
          </p:cNvSpPr>
          <p:nvPr/>
        </p:nvSpPr>
        <p:spPr>
          <a:xfrm>
            <a:off x="468312" y="1077686"/>
            <a:ext cx="8504238" cy="3473677"/>
          </a:xfrm>
          <a:prstGeom prst="rect">
            <a:avLst/>
          </a:prstGeom>
        </p:spPr>
        <p:txBody>
          <a:bodyPr/>
          <a:lstStyle>
            <a:lvl1pPr marL="135731" indent="-135731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•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03622" indent="-136922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–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670322" indent="-135731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•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933450" indent="-130969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–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201341" indent="-130969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»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b="1">
                <a:solidFill>
                  <a:schemeClr val="bg2"/>
                </a:solidFill>
              </a:rPr>
              <a:t>La spina dorsale del mercato del lavoro lombardo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b="1">
                <a:solidFill>
                  <a:schemeClr val="bg2"/>
                </a:solidFill>
                <a:sym typeface="Wingdings" panose="05000000000000000000" pitchFamily="2" charset="2"/>
              </a:rPr>
              <a:t>Contratti stabili </a:t>
            </a:r>
            <a:r>
              <a:rPr lang="it-IT" sz="1400">
                <a:sym typeface="Wingdings" panose="05000000000000000000" pitchFamily="2" charset="2"/>
              </a:rPr>
              <a:t>(33,5% vs 26,3% media Lombardia)</a:t>
            </a:r>
            <a:endParaRPr lang="it-IT" sz="14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>
                <a:sym typeface="Wingdings" panose="05000000000000000000" pitchFamily="2" charset="2"/>
              </a:rPr>
              <a:t>Dai saldi un </a:t>
            </a:r>
            <a:r>
              <a:rPr lang="it-IT" sz="1400" b="1">
                <a:solidFill>
                  <a:schemeClr val="bg2"/>
                </a:solidFill>
                <a:sym typeface="Wingdings" panose="05000000000000000000" pitchFamily="2" charset="2"/>
              </a:rPr>
              <a:t>rallentamento complessivo </a:t>
            </a:r>
            <a:r>
              <a:rPr lang="it-IT" sz="1400">
                <a:sym typeface="Wingdings" panose="05000000000000000000" pitchFamily="2" charset="2"/>
              </a:rPr>
              <a:t>del settore nel 2024, con differenze tra le divisioni settoriali.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>
                <a:sym typeface="Wingdings" panose="05000000000000000000" pitchFamily="2" charset="2"/>
              </a:rPr>
              <a:t>Un sistema a rischio di </a:t>
            </a:r>
            <a:r>
              <a:rPr lang="it-IT" sz="1400" b="1">
                <a:solidFill>
                  <a:schemeClr val="bg2"/>
                </a:solidFill>
                <a:sym typeface="Wingdings" panose="05000000000000000000" pitchFamily="2" charset="2"/>
              </a:rPr>
              <a:t>vulnerabilità</a:t>
            </a:r>
            <a:r>
              <a:rPr lang="it-IT" sz="1400" b="1">
                <a:sym typeface="Wingdings" panose="05000000000000000000" pitchFamily="2" charset="2"/>
              </a:rPr>
              <a:t>: </a:t>
            </a:r>
            <a:r>
              <a:rPr lang="it-IT" sz="1400">
                <a:sym typeface="Wingdings" panose="05000000000000000000" pitchFamily="2" charset="2"/>
              </a:rPr>
              <a:t>dal punto di vista occupazionale la contrazione colpisce in misura maggiore i territori in cui la meccanica pesa di più, con implicazioni per gli equilibri dei sistemi produttivi locali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b="1">
                <a:solidFill>
                  <a:schemeClr val="bg2"/>
                </a:solidFill>
                <a:sym typeface="Wingdings" panose="05000000000000000000" pitchFamily="2" charset="2"/>
              </a:rPr>
              <a:t>Il caso di Brescia</a:t>
            </a:r>
            <a:r>
              <a:rPr lang="it-IT" sz="1400">
                <a:sym typeface="Wingdings" panose="05000000000000000000" pitchFamily="2" charset="2"/>
              </a:rPr>
              <a:t>, due mondi produttivi convivono: botteghe diffuse (Fabbricazione di prodotti in metallo) e grandi impianti concentrati (Metallurgia)</a:t>
            </a:r>
          </a:p>
          <a:p>
            <a:pPr marL="553641" lvl="1" indent="-285750">
              <a:buFont typeface="Arial" panose="020B0604020202020204" pitchFamily="34" charset="0"/>
              <a:buChar char="•"/>
            </a:pPr>
            <a:r>
              <a:rPr lang="it-IT" sz="1400">
                <a:sym typeface="Wingdings" panose="05000000000000000000" pitchFamily="2" charset="2"/>
              </a:rPr>
              <a:t>Metallurgia: </a:t>
            </a:r>
            <a:r>
              <a:rPr lang="it-IT" sz="1400" b="1">
                <a:solidFill>
                  <a:schemeClr val="bg2"/>
                </a:solidFill>
              </a:rPr>
              <a:t>41.226</a:t>
            </a:r>
            <a:r>
              <a:rPr lang="it-IT" sz="1400"/>
              <a:t> addetti – media di </a:t>
            </a:r>
            <a:r>
              <a:rPr lang="it-IT" sz="1400" b="1">
                <a:solidFill>
                  <a:schemeClr val="bg2"/>
                </a:solidFill>
              </a:rPr>
              <a:t>30,5</a:t>
            </a:r>
            <a:r>
              <a:rPr lang="it-IT" sz="1400">
                <a:solidFill>
                  <a:schemeClr val="bg2"/>
                </a:solidFill>
              </a:rPr>
              <a:t> </a:t>
            </a:r>
            <a:r>
              <a:rPr lang="it-IT" sz="1400"/>
              <a:t>addetti per unità locale</a:t>
            </a:r>
            <a:endParaRPr lang="it-IT" sz="1400">
              <a:sym typeface="Wingdings" panose="05000000000000000000" pitchFamily="2" charset="2"/>
            </a:endParaRPr>
          </a:p>
          <a:p>
            <a:pPr marL="553641" lvl="1" indent="-285750">
              <a:buFont typeface="Arial" panose="020B0604020202020204" pitchFamily="34" charset="0"/>
              <a:buChar char="•"/>
            </a:pPr>
            <a:r>
              <a:rPr lang="it-IT" sz="1400">
                <a:sym typeface="Wingdings" panose="05000000000000000000" pitchFamily="2" charset="2"/>
              </a:rPr>
              <a:t>Fabbricazione di prodotti in metallo: </a:t>
            </a:r>
            <a:r>
              <a:rPr lang="it-IT" sz="1400" b="1">
                <a:solidFill>
                  <a:schemeClr val="bg2"/>
                </a:solidFill>
              </a:rPr>
              <a:t>173.513</a:t>
            </a:r>
            <a:r>
              <a:rPr lang="it-IT" sz="1400">
                <a:solidFill>
                  <a:schemeClr val="bg2"/>
                </a:solidFill>
              </a:rPr>
              <a:t> </a:t>
            </a:r>
            <a:r>
              <a:rPr lang="it-IT" sz="1400"/>
              <a:t>addetti – media di </a:t>
            </a:r>
            <a:r>
              <a:rPr lang="it-IT" sz="1400" b="1">
                <a:solidFill>
                  <a:schemeClr val="bg2"/>
                </a:solidFill>
              </a:rPr>
              <a:t>8,9 </a:t>
            </a:r>
            <a:r>
              <a:rPr lang="it-IT" sz="1400"/>
              <a:t>addetti per unità locale </a:t>
            </a:r>
            <a:endParaRPr lang="it-IT"/>
          </a:p>
          <a:p>
            <a:pPr marL="689372" lvl="1" indent="-285750">
              <a:buFont typeface="Arial" panose="020B0604020202020204" pitchFamily="34" charset="0"/>
              <a:buChar char="•"/>
            </a:pPr>
            <a:endParaRPr lang="it-IT"/>
          </a:p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A6ECF71-252B-2E67-85B2-A02A34AEC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19 marzo 2026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5C3A5A0-615C-3AD6-27C4-4CED7369F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0" y="4845332"/>
            <a:ext cx="3402575" cy="283062"/>
          </a:xfrm>
        </p:spPr>
        <p:txBody>
          <a:bodyPr/>
          <a:lstStyle/>
          <a:p>
            <a:r>
              <a:rPr lang="it-IT"/>
              <a:t>Una Regione, tante anime. La Lombardia e le sue geografie del lavoro</a:t>
            </a:r>
          </a:p>
        </p:txBody>
      </p:sp>
    </p:spTree>
    <p:extLst>
      <p:ext uri="{BB962C8B-B14F-4D97-AF65-F5344CB8AC3E}">
        <p14:creationId xmlns:p14="http://schemas.microsoft.com/office/powerpoint/2010/main" val="16084020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D1C2F9-E400-440D-1AF2-8546A3D34C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A0FAE7FB-5319-8721-780F-747A7F2D2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27</a:t>
            </a:fld>
            <a:endParaRPr lang="it-IT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DEAB2BE-0256-C6C0-97A5-F93F18A76A1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it-IT"/>
              <a:t>19 marzo 2026</a:t>
            </a:r>
          </a:p>
        </p:txBody>
      </p:sp>
      <p:sp>
        <p:nvSpPr>
          <p:cNvPr id="10" name="Segnaposto contenuto 9">
            <a:extLst>
              <a:ext uri="{FF2B5EF4-FFF2-40B4-BE49-F238E27FC236}">
                <a16:creationId xmlns:a16="http://schemas.microsoft.com/office/drawing/2014/main" id="{15550385-0FE0-F7CC-F769-28C0396FA177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68313" y="1416050"/>
            <a:ext cx="6416581" cy="31353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/>
              <a:t> 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DD615B6-18C7-C2DD-2CFC-7ADD0CA8C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I territori a forte specializzazione occupazionale</a:t>
            </a:r>
          </a:p>
        </p:txBody>
      </p:sp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C9AC24A3-3920-B968-887D-54119F87C17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68313" y="772457"/>
            <a:ext cx="7344908" cy="398463"/>
          </a:xfrm>
        </p:spPr>
        <p:txBody>
          <a:bodyPr/>
          <a:lstStyle/>
          <a:p>
            <a:r>
              <a:rPr lang="it-IT"/>
              <a:t>Quote di avviamenti nella </a:t>
            </a:r>
            <a:r>
              <a:rPr lang="it-IT" b="1">
                <a:solidFill>
                  <a:srgbClr val="C00000"/>
                </a:solidFill>
              </a:rPr>
              <a:t>Metallurgia </a:t>
            </a:r>
            <a:r>
              <a:rPr lang="it-IT"/>
              <a:t>e nei </a:t>
            </a:r>
            <a:r>
              <a:rPr lang="it-IT" b="1">
                <a:solidFill>
                  <a:srgbClr val="C00000"/>
                </a:solidFill>
              </a:rPr>
              <a:t>Prodotti in metallo (escl. macchinari)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7A33BE3A-FBDD-8FB4-3628-99947679CA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27" r="262" b="7775"/>
          <a:stretch>
            <a:fillRect/>
          </a:stretch>
        </p:blipFill>
        <p:spPr>
          <a:xfrm>
            <a:off x="330908" y="1417847"/>
            <a:ext cx="3913488" cy="3192134"/>
          </a:xfrm>
          <a:prstGeom prst="rect">
            <a:avLst/>
          </a:prstGeom>
        </p:spPr>
      </p:pic>
      <p:pic>
        <p:nvPicPr>
          <p:cNvPr id="7" name="Immagine 6" descr="Immagine che contiene mappa, testo, diagramma&#10;&#10;Il contenuto generato dall'IA potrebbe non essere corretto.">
            <a:extLst>
              <a:ext uri="{FF2B5EF4-FFF2-40B4-BE49-F238E27FC236}">
                <a16:creationId xmlns:a16="http://schemas.microsoft.com/office/drawing/2014/main" id="{7C38F590-032F-B348-45CA-AD659DD290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28" r="268" b="8257"/>
          <a:stretch>
            <a:fillRect/>
          </a:stretch>
        </p:blipFill>
        <p:spPr>
          <a:xfrm>
            <a:off x="4660867" y="1391058"/>
            <a:ext cx="3841874" cy="3195919"/>
          </a:xfrm>
          <a:prstGeom prst="rect">
            <a:avLst/>
          </a:prstGeom>
        </p:spPr>
      </p:pic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27F1F2B-1961-F5C6-C3D3-C664ED4B2D0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572000" y="4845332"/>
            <a:ext cx="3516024" cy="283062"/>
          </a:xfrm>
        </p:spPr>
        <p:txBody>
          <a:bodyPr/>
          <a:lstStyle/>
          <a:p>
            <a:r>
              <a:rPr lang="it-IT"/>
              <a:t>Una Regione, tante anime. La Lombardia e le sue geografie del lavoro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9B371F49-EC89-134F-B655-2520FCB33E02}"/>
              </a:ext>
            </a:extLst>
          </p:cNvPr>
          <p:cNvSpPr txBox="1"/>
          <p:nvPr/>
        </p:nvSpPr>
        <p:spPr>
          <a:xfrm>
            <a:off x="1285877" y="1248183"/>
            <a:ext cx="2401619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it-IT" sz="1200" b="1">
                <a:solidFill>
                  <a:srgbClr val="00803F"/>
                </a:solidFill>
                <a:latin typeface="+mj-lt"/>
              </a:rPr>
              <a:t>% avviamenti (2022-2024) C.24</a:t>
            </a:r>
            <a:endParaRPr lang="it-IT" sz="1200" b="1">
              <a:solidFill>
                <a:srgbClr val="00803F"/>
              </a:solidFill>
              <a:latin typeface="+mj-lt"/>
              <a:cs typeface="Arial"/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5FAF5BE2-0661-B17F-C013-94BDE892AE64}"/>
              </a:ext>
            </a:extLst>
          </p:cNvPr>
          <p:cNvSpPr txBox="1"/>
          <p:nvPr/>
        </p:nvSpPr>
        <p:spPr>
          <a:xfrm>
            <a:off x="5468939" y="1248183"/>
            <a:ext cx="2486578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it-IT" sz="1200" b="1">
                <a:solidFill>
                  <a:srgbClr val="00803F"/>
                </a:solidFill>
                <a:latin typeface="+mj-lt"/>
              </a:rPr>
              <a:t>% avviamenti (2022-2024) C.25</a:t>
            </a:r>
            <a:endParaRPr lang="it-IT" sz="1200" b="1">
              <a:solidFill>
                <a:srgbClr val="00803F"/>
              </a:solidFill>
              <a:latin typeface="+mj-lt"/>
              <a:cs typeface="Arial"/>
            </a:endParaRPr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C9336215-0FD1-E4DC-E7BE-D3C6B79E5042}"/>
              </a:ext>
            </a:extLst>
          </p:cNvPr>
          <p:cNvSpPr txBox="1"/>
          <p:nvPr/>
        </p:nvSpPr>
        <p:spPr>
          <a:xfrm>
            <a:off x="1385685" y="4431754"/>
            <a:ext cx="5435169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it-IT" sz="900" i="1"/>
              <a:t>Avviamenti generati dai settori (% su tot. economia). Aree a forte specializzazione</a:t>
            </a:r>
          </a:p>
          <a:p>
            <a:r>
              <a:rPr lang="it-IT" sz="900" i="1"/>
              <a:t>Periodo: anni 2022-2024. Fonte: Regione Lombardia - SISTAL 2.0</a:t>
            </a:r>
          </a:p>
        </p:txBody>
      </p:sp>
    </p:spTree>
    <p:extLst>
      <p:ext uri="{BB962C8B-B14F-4D97-AF65-F5344CB8AC3E}">
        <p14:creationId xmlns:p14="http://schemas.microsoft.com/office/powerpoint/2010/main" val="38371581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3B36233C-8406-2EA2-FD3B-E7B846476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28</a:t>
            </a:fld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986CC57-8C99-99FF-8DAE-500524DB5729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it-IT"/>
              <a:t>19 marzo 2026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C3543D1-62AC-1D0A-7BF7-E828B62CA37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572000" y="4845332"/>
            <a:ext cx="3322451" cy="283062"/>
          </a:xfrm>
        </p:spPr>
        <p:txBody>
          <a:bodyPr/>
          <a:lstStyle/>
          <a:p>
            <a:r>
              <a:rPr lang="it-IT"/>
              <a:t>Una Regione, tante anime. La Lombardia e le sue geografie del lavoro</a:t>
            </a:r>
          </a:p>
        </p:txBody>
      </p:sp>
      <p:sp>
        <p:nvSpPr>
          <p:cNvPr id="10" name="Segnaposto numero diapositiva 1">
            <a:extLst>
              <a:ext uri="{FF2B5EF4-FFF2-40B4-BE49-F238E27FC236}">
                <a16:creationId xmlns:a16="http://schemas.microsoft.com/office/drawing/2014/main" id="{86C09A75-D254-F71F-BAEB-3F4F3B858989}"/>
              </a:ext>
            </a:extLst>
          </p:cNvPr>
          <p:cNvSpPr txBox="1">
            <a:spLocks/>
          </p:cNvSpPr>
          <p:nvPr/>
        </p:nvSpPr>
        <p:spPr>
          <a:xfrm>
            <a:off x="8314804" y="4840032"/>
            <a:ext cx="371996" cy="273844"/>
          </a:xfrm>
          <a:prstGeom prst="rect">
            <a:avLst/>
          </a:prstGeom>
        </p:spPr>
        <p:txBody>
          <a:bodyPr vert="horz" lIns="91440" tIns="0" rIns="0" bIns="45720" rtlCol="0" anchor="ctr"/>
          <a:lstStyle>
            <a:defPPr>
              <a:defRPr lang="it-IT"/>
            </a:defPPr>
            <a:lvl1pPr marL="0" algn="r" defTabSz="457200" rtl="0" eaLnBrk="1" latinLnBrk="0" hangingPunct="1">
              <a:defRPr sz="675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76269D7-0DBB-4CCF-B6FE-AFCDCD0A2F50}" type="slidenum">
              <a:rPr lang="it-IT" smtClean="0"/>
              <a:pPr/>
              <a:t>28</a:t>
            </a:fld>
            <a:endParaRPr lang="it-IT"/>
          </a:p>
        </p:txBody>
      </p:sp>
      <p:sp>
        <p:nvSpPr>
          <p:cNvPr id="5" name="Segnaposto contenuto 9">
            <a:extLst>
              <a:ext uri="{FF2B5EF4-FFF2-40B4-BE49-F238E27FC236}">
                <a16:creationId xmlns:a16="http://schemas.microsoft.com/office/drawing/2014/main" id="{EEB59013-687A-CA2E-74F9-A741CE122ABE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477878" y="955222"/>
            <a:ext cx="4131275" cy="1713150"/>
          </a:xfrm>
        </p:spPr>
        <p:txBody>
          <a:bodyPr>
            <a:noAutofit/>
          </a:bodyPr>
          <a:lstStyle/>
          <a:p>
            <a:pPr marL="0" indent="0"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it-IT" b="1">
                <a:solidFill>
                  <a:srgbClr val="C00000"/>
                </a:solidFill>
              </a:rPr>
              <a:t>Metallurgia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it-IT"/>
              <a:t>Specializzazione più selettiva e concentrata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it-IT"/>
              <a:t>Rilevante presenza di medie e grandi imprese: </a:t>
            </a:r>
            <a:r>
              <a:rPr lang="it-IT" b="1"/>
              <a:t>28,40%</a:t>
            </a:r>
            <a:r>
              <a:rPr lang="it-IT"/>
              <a:t> addetti nelle unità di grandi dimensioni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it-IT"/>
              <a:t>Alta concentrazione avviamenti in pochi datori di lavoro</a:t>
            </a: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EA713501-F9F3-A8D9-5AEF-F47EE7933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176152"/>
            <a:ext cx="8531679" cy="420429"/>
          </a:xfrm>
        </p:spPr>
        <p:txBody>
          <a:bodyPr/>
          <a:lstStyle/>
          <a:p>
            <a:r>
              <a:rPr lang="it-IT"/>
              <a:t>Brescia: la metallurgia (C.24) e la fabbricazione di prodotti in metallo (C.25)</a:t>
            </a:r>
          </a:p>
        </p:txBody>
      </p:sp>
      <p:sp>
        <p:nvSpPr>
          <p:cNvPr id="9" name="Segnaposto contenuto 4">
            <a:extLst>
              <a:ext uri="{FF2B5EF4-FFF2-40B4-BE49-F238E27FC236}">
                <a16:creationId xmlns:a16="http://schemas.microsoft.com/office/drawing/2014/main" id="{67B1C6F5-4FB9-E0A3-F672-D6CA30C34E4C}"/>
              </a:ext>
            </a:extLst>
          </p:cNvPr>
          <p:cNvSpPr txBox="1">
            <a:spLocks/>
          </p:cNvSpPr>
          <p:nvPr/>
        </p:nvSpPr>
        <p:spPr>
          <a:xfrm>
            <a:off x="4477878" y="3058886"/>
            <a:ext cx="4668042" cy="1591519"/>
          </a:xfrm>
          <a:prstGeom prst="rect">
            <a:avLst/>
          </a:prstGeom>
        </p:spPr>
        <p:txBody>
          <a:bodyPr vert="horz" lIns="0" tIns="0" rIns="91440" bIns="0" rtlCol="0">
            <a:noAutofit/>
          </a:bodyPr>
          <a:lstStyle>
            <a:lvl1pPr marL="135731" indent="-135731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•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03622" indent="-136922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–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670322" indent="-135731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•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933450" indent="-130969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–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201341" indent="-130969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»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it-IT" b="1">
                <a:solidFill>
                  <a:srgbClr val="C00000"/>
                </a:solidFill>
              </a:rPr>
              <a:t>Fabbricazione prodotti in metallo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it-IT"/>
              <a:t>Specializzazione più diffusa 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it-IT"/>
              <a:t>Solo </a:t>
            </a:r>
            <a:r>
              <a:rPr lang="it-IT" b="1"/>
              <a:t>4,9%</a:t>
            </a:r>
            <a:r>
              <a:rPr lang="it-IT"/>
              <a:t> addetti nelle unità di grandi dimensioni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it-IT"/>
              <a:t>Diffusione degli avviamenti in molti datori di lavoro, tessuto di PMI più distribuite</a:t>
            </a:r>
          </a:p>
        </p:txBody>
      </p:sp>
      <p:graphicFrame>
        <p:nvGraphicFramePr>
          <p:cNvPr id="18" name="Tabella 17">
            <a:extLst>
              <a:ext uri="{FF2B5EF4-FFF2-40B4-BE49-F238E27FC236}">
                <a16:creationId xmlns:a16="http://schemas.microsoft.com/office/drawing/2014/main" id="{C504E8D7-06FE-FB6A-B303-5061C3A888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5030710"/>
              </p:ext>
            </p:extLst>
          </p:nvPr>
        </p:nvGraphicFramePr>
        <p:xfrm>
          <a:off x="453838" y="874057"/>
          <a:ext cx="3213100" cy="1713837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612900">
                  <a:extLst>
                    <a:ext uri="{9D8B030D-6E8A-4147-A177-3AD203B41FA5}">
                      <a16:colId xmlns:a16="http://schemas.microsoft.com/office/drawing/2014/main" val="3641783789"/>
                    </a:ext>
                  </a:extLst>
                </a:gridCol>
                <a:gridCol w="800100">
                  <a:extLst>
                    <a:ext uri="{9D8B030D-6E8A-4147-A177-3AD203B41FA5}">
                      <a16:colId xmlns:a16="http://schemas.microsoft.com/office/drawing/2014/main" val="545213928"/>
                    </a:ext>
                  </a:extLst>
                </a:gridCol>
                <a:gridCol w="800100">
                  <a:extLst>
                    <a:ext uri="{9D8B030D-6E8A-4147-A177-3AD203B41FA5}">
                      <a16:colId xmlns:a16="http://schemas.microsoft.com/office/drawing/2014/main" val="2725423587"/>
                    </a:ext>
                  </a:extLst>
                </a:gridCol>
              </a:tblGrid>
              <a:tr h="372717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lang="it-IT" sz="800" b="0" i="0" kern="1200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Area</a:t>
                      </a:r>
                      <a:endParaRPr lang="it-IT">
                        <a:effectLst/>
                      </a:endParaRPr>
                    </a:p>
                  </a:txBody>
                  <a:tcPr marL="0" marR="0" marT="0" marB="0" anchor="ctr">
                    <a:lnL>
                      <a:solidFill>
                        <a:srgbClr val="000000"/>
                      </a:solidFill>
                    </a:lnL>
                    <a:lnR>
                      <a:solidFill>
                        <a:srgbClr val="000000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lang="it-IT" sz="800" b="0" i="0" kern="1200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% avviamenti concentrati in </a:t>
                      </a:r>
                      <a:r>
                        <a:rPr lang="it-IT" sz="800" b="1" i="0" kern="120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3 aziende</a:t>
                      </a:r>
                      <a:endParaRPr lang="it-IT">
                        <a:effectLst/>
                      </a:endParaRPr>
                    </a:p>
                  </a:txBody>
                  <a:tcPr marL="0" marR="0" marT="0" marB="0" anchor="ctr">
                    <a:lnL>
                      <a:solidFill>
                        <a:srgbClr val="000000"/>
                      </a:solidFill>
                    </a:lnL>
                    <a:lnR>
                      <a:solidFill>
                        <a:srgbClr val="000000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lang="it-IT" sz="800" b="0" i="0" kern="1200">
                          <a:solidFill>
                            <a:srgbClr val="3C3C3B"/>
                          </a:solidFill>
                          <a:effectLst/>
                          <a:latin typeface="Arial"/>
                        </a:rPr>
                        <a:t>% avviamenti concentrati in </a:t>
                      </a:r>
                      <a:r>
                        <a:rPr lang="it-IT" sz="800" b="1" i="0" kern="1200">
                          <a:solidFill>
                            <a:srgbClr val="C00000"/>
                          </a:solidFill>
                          <a:effectLst/>
                          <a:latin typeface="Arial"/>
                        </a:rPr>
                        <a:t>1</a:t>
                      </a:r>
                      <a:r>
                        <a:rPr lang="it-IT" sz="800" b="1" i="0" kern="1200">
                          <a:solidFill>
                            <a:srgbClr val="343433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it-IT" sz="800" b="1" i="0" kern="1200">
                          <a:solidFill>
                            <a:srgbClr val="C00000"/>
                          </a:solidFill>
                          <a:effectLst/>
                          <a:latin typeface="Arial"/>
                        </a:rPr>
                        <a:t>azienda</a:t>
                      </a:r>
                      <a:endParaRPr lang="it-IT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solidFill>
                        <a:srgbClr val="000000"/>
                      </a:solidFill>
                    </a:lnL>
                    <a:lnR>
                      <a:solidFill>
                        <a:srgbClr val="000000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3620638"/>
                  </a:ext>
                </a:extLst>
              </a:tr>
              <a:tr h="76200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buNone/>
                      </a:pPr>
                      <a:endParaRPr lang="it-IT" sz="60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solidFill>
                        <a:srgbClr val="000000"/>
                      </a:solidFill>
                    </a:lnL>
                    <a:lnR>
                      <a:solidFill>
                        <a:srgbClr val="000000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it-IT" sz="600">
                        <a:effectLst/>
                      </a:endParaRPr>
                    </a:p>
                  </a:txBody>
                  <a:tcPr marL="0" marR="0" marT="0" marB="0" anchor="ctr">
                    <a:lnL>
                      <a:solidFill>
                        <a:srgbClr val="000000"/>
                      </a:solidFill>
                    </a:lnL>
                    <a:lnR>
                      <a:solidFill>
                        <a:srgbClr val="000000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it-IT" sz="600">
                        <a:effectLst/>
                      </a:endParaRPr>
                    </a:p>
                  </a:txBody>
                  <a:tcPr marL="0" marR="0" marT="0" marB="0" anchor="ctr">
                    <a:lnL>
                      <a:solidFill>
                        <a:srgbClr val="000000"/>
                      </a:solidFill>
                    </a:lnL>
                    <a:lnR>
                      <a:solidFill>
                        <a:srgbClr val="000000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0846523"/>
                  </a:ext>
                </a:extLst>
              </a:tr>
              <a:tr h="144780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buNone/>
                      </a:pPr>
                      <a:r>
                        <a:rPr lang="it-IT" sz="800" b="0" i="0" kern="1200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BS - Iseo - Palazzolo sull'Oglio</a:t>
                      </a:r>
                      <a:endParaRPr lang="it-IT">
                        <a:effectLst/>
                      </a:endParaRPr>
                    </a:p>
                  </a:txBody>
                  <a:tcPr marL="0" marR="0" marT="0" marB="0" anchor="ctr">
                    <a:lnL>
                      <a:solidFill>
                        <a:srgbClr val="000000"/>
                      </a:solidFill>
                    </a:lnL>
                    <a:lnR>
                      <a:solidFill>
                        <a:srgbClr val="000000"/>
                      </a:solidFill>
                    </a:lnR>
                    <a:lnT>
                      <a:solidFill>
                        <a:srgbClr val="000000"/>
                      </a:solidFill>
                    </a:lnT>
                    <a:lnB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buNone/>
                      </a:pPr>
                      <a:r>
                        <a:rPr lang="it-IT" sz="800" b="1" i="0" kern="1200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58,00%</a:t>
                      </a:r>
                      <a:endParaRPr lang="it-IT">
                        <a:effectLst/>
                      </a:endParaRPr>
                    </a:p>
                  </a:txBody>
                  <a:tcPr marL="0" marR="0" marT="0" marB="0" anchor="ctr">
                    <a:lnL>
                      <a:solidFill>
                        <a:srgbClr val="000000"/>
                      </a:solidFill>
                    </a:lnL>
                    <a:lnR>
                      <a:solidFill>
                        <a:srgbClr val="000000"/>
                      </a:solidFill>
                    </a:lnR>
                    <a:lnT>
                      <a:solidFill>
                        <a:srgbClr val="000000"/>
                      </a:solidFill>
                    </a:lnT>
                    <a:lnB>
                      <a:solidFill>
                        <a:srgbClr val="000000"/>
                      </a:solidFill>
                    </a:lnB>
                    <a:solidFill>
                      <a:srgbClr val="C0E1B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buNone/>
                      </a:pPr>
                      <a:r>
                        <a:rPr lang="it-IT" sz="800" b="1" i="0" kern="1200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30,00%</a:t>
                      </a:r>
                      <a:endParaRPr lang="it-IT">
                        <a:effectLst/>
                      </a:endParaRPr>
                    </a:p>
                  </a:txBody>
                  <a:tcPr marL="0" marR="0" marT="0" marB="0" anchor="ctr">
                    <a:lnL>
                      <a:solidFill>
                        <a:srgbClr val="000000"/>
                      </a:solidFill>
                    </a:lnL>
                    <a:lnR>
                      <a:solidFill>
                        <a:srgbClr val="000000"/>
                      </a:solidFill>
                    </a:lnR>
                    <a:lnT>
                      <a:solidFill>
                        <a:srgbClr val="000000"/>
                      </a:solidFill>
                    </a:lnT>
                    <a:lnB>
                      <a:solidFill>
                        <a:srgbClr val="000000"/>
                      </a:solidFill>
                    </a:lnB>
                    <a:solidFill>
                      <a:srgbClr val="C0E1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5733231"/>
                  </a:ext>
                </a:extLst>
              </a:tr>
              <a:tr h="144780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buNone/>
                      </a:pPr>
                      <a:r>
                        <a:rPr lang="it-IT" sz="800" b="0" i="0" kern="1200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BS – Breno</a:t>
                      </a:r>
                      <a:endParaRPr lang="it-IT">
                        <a:effectLst/>
                      </a:endParaRPr>
                    </a:p>
                  </a:txBody>
                  <a:tcPr marL="0" marR="0" marT="0" marB="0" anchor="ctr">
                    <a:lnL>
                      <a:solidFill>
                        <a:srgbClr val="000000"/>
                      </a:solidFill>
                    </a:lnL>
                    <a:lnR>
                      <a:solidFill>
                        <a:srgbClr val="000000"/>
                      </a:solidFill>
                    </a:lnR>
                    <a:lnT>
                      <a:solidFill>
                        <a:srgbClr val="000000"/>
                      </a:solidFill>
                    </a:lnT>
                    <a:lnB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buNone/>
                      </a:pPr>
                      <a:r>
                        <a:rPr lang="it-IT" sz="800" b="1" i="0" kern="1200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55,80%</a:t>
                      </a:r>
                      <a:endParaRPr lang="it-IT">
                        <a:effectLst/>
                      </a:endParaRPr>
                    </a:p>
                  </a:txBody>
                  <a:tcPr marL="0" marR="0" marT="0" marB="0" anchor="ctr">
                    <a:lnL>
                      <a:solidFill>
                        <a:srgbClr val="000000"/>
                      </a:solidFill>
                    </a:lnL>
                    <a:lnR>
                      <a:solidFill>
                        <a:srgbClr val="000000"/>
                      </a:solidFill>
                    </a:lnR>
                    <a:lnT>
                      <a:solidFill>
                        <a:srgbClr val="000000"/>
                      </a:solidFill>
                    </a:lnT>
                    <a:lnB>
                      <a:solidFill>
                        <a:srgbClr val="000000"/>
                      </a:solidFill>
                    </a:lnB>
                    <a:solidFill>
                      <a:srgbClr val="C0E1B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buNone/>
                      </a:pPr>
                      <a:r>
                        <a:rPr lang="it-IT" sz="800" b="1" i="0" kern="1200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34,40%</a:t>
                      </a:r>
                      <a:endParaRPr lang="it-IT">
                        <a:effectLst/>
                      </a:endParaRPr>
                    </a:p>
                  </a:txBody>
                  <a:tcPr marL="0" marR="0" marT="0" marB="0" anchor="ctr">
                    <a:lnL>
                      <a:solidFill>
                        <a:srgbClr val="000000"/>
                      </a:solidFill>
                    </a:lnL>
                    <a:lnR>
                      <a:solidFill>
                        <a:srgbClr val="000000"/>
                      </a:solidFill>
                    </a:lnR>
                    <a:lnT>
                      <a:solidFill>
                        <a:srgbClr val="000000"/>
                      </a:solidFill>
                    </a:lnT>
                    <a:lnB>
                      <a:solidFill>
                        <a:srgbClr val="000000"/>
                      </a:solidFill>
                    </a:lnB>
                    <a:solidFill>
                      <a:srgbClr val="C0E1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536193"/>
                  </a:ext>
                </a:extLst>
              </a:tr>
              <a:tr h="144780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buNone/>
                      </a:pPr>
                      <a:r>
                        <a:rPr lang="it-IT" sz="800" b="0" i="0" kern="1200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BS – Leno</a:t>
                      </a:r>
                      <a:endParaRPr lang="it-IT">
                        <a:effectLst/>
                      </a:endParaRPr>
                    </a:p>
                  </a:txBody>
                  <a:tcPr marL="0" marR="0" marT="0" marB="0" anchor="ctr">
                    <a:lnL>
                      <a:solidFill>
                        <a:srgbClr val="000000"/>
                      </a:solidFill>
                    </a:lnL>
                    <a:lnR>
                      <a:solidFill>
                        <a:srgbClr val="000000"/>
                      </a:solidFill>
                    </a:lnR>
                    <a:lnT>
                      <a:solidFill>
                        <a:srgbClr val="000000"/>
                      </a:solidFill>
                    </a:lnT>
                    <a:lnB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buNone/>
                      </a:pPr>
                      <a:r>
                        <a:rPr lang="it-IT" sz="800" b="0" i="0" kern="1200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49,30%</a:t>
                      </a:r>
                      <a:endParaRPr lang="it-IT">
                        <a:effectLst/>
                      </a:endParaRPr>
                    </a:p>
                  </a:txBody>
                  <a:tcPr marL="0" marR="0" marT="0" marB="0" anchor="ctr">
                    <a:lnL>
                      <a:solidFill>
                        <a:srgbClr val="000000"/>
                      </a:solidFill>
                    </a:lnL>
                    <a:lnR>
                      <a:solidFill>
                        <a:srgbClr val="000000"/>
                      </a:solidFill>
                    </a:lnR>
                    <a:lnT>
                      <a:solidFill>
                        <a:srgbClr val="000000"/>
                      </a:solidFill>
                    </a:lnT>
                    <a:lnB>
                      <a:solidFill>
                        <a:srgbClr val="000000"/>
                      </a:solidFill>
                    </a:lnB>
                    <a:solidFill>
                      <a:srgbClr val="C0E1B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buNone/>
                      </a:pPr>
                      <a:r>
                        <a:rPr lang="it-IT" sz="800" b="1" i="0" kern="1200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30,70%</a:t>
                      </a:r>
                      <a:endParaRPr lang="it-IT">
                        <a:effectLst/>
                      </a:endParaRPr>
                    </a:p>
                  </a:txBody>
                  <a:tcPr marL="0" marR="0" marT="0" marB="0" anchor="ctr">
                    <a:lnL>
                      <a:solidFill>
                        <a:srgbClr val="000000"/>
                      </a:solidFill>
                    </a:lnL>
                    <a:lnR>
                      <a:solidFill>
                        <a:srgbClr val="000000"/>
                      </a:solidFill>
                    </a:lnR>
                    <a:lnT>
                      <a:solidFill>
                        <a:srgbClr val="000000"/>
                      </a:solidFill>
                    </a:lnT>
                    <a:lnB>
                      <a:solidFill>
                        <a:srgbClr val="000000"/>
                      </a:solidFill>
                    </a:lnB>
                    <a:solidFill>
                      <a:srgbClr val="C0E1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6086420"/>
                  </a:ext>
                </a:extLst>
              </a:tr>
              <a:tr h="144780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buNone/>
                      </a:pPr>
                      <a:r>
                        <a:rPr lang="it-IT" sz="800" b="0" i="0" kern="1200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BS – Salò</a:t>
                      </a:r>
                      <a:endParaRPr lang="it-IT">
                        <a:effectLst/>
                      </a:endParaRPr>
                    </a:p>
                  </a:txBody>
                  <a:tcPr marL="0" marR="0" marT="0" marB="0" anchor="ctr">
                    <a:lnL>
                      <a:solidFill>
                        <a:srgbClr val="000000"/>
                      </a:solidFill>
                    </a:lnL>
                    <a:lnR>
                      <a:solidFill>
                        <a:srgbClr val="000000"/>
                      </a:solidFill>
                    </a:lnR>
                    <a:lnT>
                      <a:solidFill>
                        <a:srgbClr val="000000"/>
                      </a:solidFill>
                    </a:lnT>
                    <a:lnB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buNone/>
                      </a:pPr>
                      <a:r>
                        <a:rPr lang="it-IT" sz="800" b="0" i="0" kern="1200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45,20%</a:t>
                      </a:r>
                      <a:endParaRPr lang="it-IT">
                        <a:effectLst/>
                      </a:endParaRPr>
                    </a:p>
                  </a:txBody>
                  <a:tcPr marL="0" marR="0" marT="0" marB="0" anchor="ctr">
                    <a:lnL>
                      <a:solidFill>
                        <a:srgbClr val="000000"/>
                      </a:solidFill>
                    </a:lnL>
                    <a:lnR>
                      <a:solidFill>
                        <a:srgbClr val="000000"/>
                      </a:solidFill>
                    </a:lnR>
                    <a:lnT>
                      <a:solidFill>
                        <a:srgbClr val="000000"/>
                      </a:solidFill>
                    </a:lnT>
                    <a:lnB>
                      <a:solidFill>
                        <a:srgbClr val="000000"/>
                      </a:solidFill>
                    </a:lnB>
                    <a:solidFill>
                      <a:srgbClr val="DFF0D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buNone/>
                      </a:pPr>
                      <a:r>
                        <a:rPr lang="it-IT" sz="800" b="0" i="0" kern="1200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19,90%</a:t>
                      </a:r>
                      <a:endParaRPr lang="it-IT">
                        <a:effectLst/>
                      </a:endParaRPr>
                    </a:p>
                  </a:txBody>
                  <a:tcPr marL="0" marR="0" marT="0" marB="0" anchor="ctr">
                    <a:lnL>
                      <a:solidFill>
                        <a:srgbClr val="000000"/>
                      </a:solidFill>
                    </a:lnL>
                    <a:lnR>
                      <a:solidFill>
                        <a:srgbClr val="000000"/>
                      </a:solidFill>
                    </a:lnR>
                    <a:lnT>
                      <a:solidFill>
                        <a:srgbClr val="000000"/>
                      </a:solidFill>
                    </a:lnT>
                    <a:lnB>
                      <a:solidFill>
                        <a:srgbClr val="000000"/>
                      </a:solidFill>
                    </a:lnB>
                    <a:solidFill>
                      <a:srgbClr val="DFF0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6332360"/>
                  </a:ext>
                </a:extLst>
              </a:tr>
              <a:tr h="144780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buNone/>
                      </a:pPr>
                      <a:r>
                        <a:rPr lang="it-IT" sz="800" b="0" i="0" kern="1200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BS – Orzinuovi</a:t>
                      </a:r>
                      <a:endParaRPr lang="it-IT">
                        <a:effectLst/>
                      </a:endParaRPr>
                    </a:p>
                  </a:txBody>
                  <a:tcPr marL="0" marR="0" marT="0" marB="0" anchor="ctr">
                    <a:lnL>
                      <a:solidFill>
                        <a:srgbClr val="000000"/>
                      </a:solidFill>
                    </a:lnL>
                    <a:lnR>
                      <a:solidFill>
                        <a:srgbClr val="000000"/>
                      </a:solidFill>
                    </a:lnR>
                    <a:lnT>
                      <a:solidFill>
                        <a:srgbClr val="000000"/>
                      </a:solidFill>
                    </a:lnT>
                    <a:lnB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buNone/>
                      </a:pPr>
                      <a:r>
                        <a:rPr lang="it-IT" sz="800" b="0" i="0" kern="1200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44,90%</a:t>
                      </a:r>
                      <a:endParaRPr lang="it-IT">
                        <a:effectLst/>
                      </a:endParaRPr>
                    </a:p>
                  </a:txBody>
                  <a:tcPr marL="0" marR="0" marT="0" marB="0" anchor="ctr">
                    <a:lnL>
                      <a:solidFill>
                        <a:srgbClr val="000000"/>
                      </a:solidFill>
                    </a:lnL>
                    <a:lnR>
                      <a:solidFill>
                        <a:srgbClr val="000000"/>
                      </a:solidFill>
                    </a:lnR>
                    <a:lnT>
                      <a:solidFill>
                        <a:srgbClr val="000000"/>
                      </a:solidFill>
                    </a:lnT>
                    <a:lnB>
                      <a:solidFill>
                        <a:srgbClr val="000000"/>
                      </a:solidFill>
                    </a:lnB>
                    <a:solidFill>
                      <a:srgbClr val="DFF0D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buNone/>
                      </a:pPr>
                      <a:r>
                        <a:rPr lang="it-IT" sz="800" b="0" i="0" kern="1200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22,40%</a:t>
                      </a:r>
                      <a:endParaRPr lang="it-IT">
                        <a:effectLst/>
                      </a:endParaRPr>
                    </a:p>
                  </a:txBody>
                  <a:tcPr marL="0" marR="0" marT="0" marB="0" anchor="ctr">
                    <a:lnL>
                      <a:solidFill>
                        <a:srgbClr val="000000"/>
                      </a:solidFill>
                    </a:lnL>
                    <a:lnR>
                      <a:solidFill>
                        <a:srgbClr val="000000"/>
                      </a:solidFill>
                    </a:lnR>
                    <a:lnT>
                      <a:solidFill>
                        <a:srgbClr val="000000"/>
                      </a:solidFill>
                    </a:lnT>
                    <a:lnB>
                      <a:solidFill>
                        <a:srgbClr val="000000"/>
                      </a:solidFill>
                    </a:lnB>
                    <a:solidFill>
                      <a:srgbClr val="DFF0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0884475"/>
                  </a:ext>
                </a:extLst>
              </a:tr>
              <a:tr h="144780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buNone/>
                      </a:pPr>
                      <a:r>
                        <a:rPr lang="it-IT" sz="800" b="0" i="0" kern="1200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BS - Desenzano del Garda</a:t>
                      </a:r>
                      <a:endParaRPr lang="it-IT">
                        <a:effectLst/>
                      </a:endParaRPr>
                    </a:p>
                  </a:txBody>
                  <a:tcPr marL="0" marR="0" marT="0" marB="0" anchor="ctr">
                    <a:lnL>
                      <a:solidFill>
                        <a:srgbClr val="000000"/>
                      </a:solidFill>
                    </a:lnL>
                    <a:lnR>
                      <a:solidFill>
                        <a:srgbClr val="000000"/>
                      </a:solidFill>
                    </a:lnR>
                    <a:lnT>
                      <a:solidFill>
                        <a:srgbClr val="000000"/>
                      </a:solidFill>
                    </a:lnT>
                    <a:lnB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buNone/>
                      </a:pPr>
                      <a:r>
                        <a:rPr lang="it-IT" sz="800" b="0" i="0" kern="1200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43,70%</a:t>
                      </a:r>
                      <a:endParaRPr lang="it-IT">
                        <a:effectLst/>
                      </a:endParaRPr>
                    </a:p>
                  </a:txBody>
                  <a:tcPr marL="0" marR="0" marT="0" marB="0" anchor="ctr">
                    <a:lnL>
                      <a:solidFill>
                        <a:srgbClr val="000000"/>
                      </a:solidFill>
                    </a:lnL>
                    <a:lnR>
                      <a:solidFill>
                        <a:srgbClr val="000000"/>
                      </a:solidFill>
                    </a:lnR>
                    <a:lnT>
                      <a:solidFill>
                        <a:srgbClr val="000000"/>
                      </a:solidFill>
                    </a:lnT>
                    <a:lnB>
                      <a:solidFill>
                        <a:srgbClr val="000000"/>
                      </a:solidFill>
                    </a:lnB>
                    <a:solidFill>
                      <a:srgbClr val="DFF0D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buNone/>
                      </a:pPr>
                      <a:r>
                        <a:rPr lang="it-IT" sz="800" b="0" i="0" kern="1200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26,30%</a:t>
                      </a:r>
                      <a:endParaRPr lang="it-IT">
                        <a:effectLst/>
                      </a:endParaRPr>
                    </a:p>
                  </a:txBody>
                  <a:tcPr marL="0" marR="0" marT="0" marB="0" anchor="ctr">
                    <a:lnL>
                      <a:solidFill>
                        <a:srgbClr val="000000"/>
                      </a:solidFill>
                    </a:lnL>
                    <a:lnR>
                      <a:solidFill>
                        <a:srgbClr val="000000"/>
                      </a:solidFill>
                    </a:lnR>
                    <a:lnT>
                      <a:solidFill>
                        <a:srgbClr val="000000"/>
                      </a:solidFill>
                    </a:lnT>
                    <a:lnB>
                      <a:solidFill>
                        <a:srgbClr val="000000"/>
                      </a:solidFill>
                    </a:lnB>
                    <a:solidFill>
                      <a:srgbClr val="DFF0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1262290"/>
                  </a:ext>
                </a:extLst>
              </a:tr>
              <a:tr h="144780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buNone/>
                      </a:pPr>
                      <a:r>
                        <a:rPr lang="it-IT" sz="800" b="0" i="0" kern="1200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BS – Sarezzo</a:t>
                      </a:r>
                      <a:endParaRPr lang="it-IT">
                        <a:effectLst/>
                      </a:endParaRPr>
                    </a:p>
                  </a:txBody>
                  <a:tcPr marL="0" marR="0" marT="0" marB="0" anchor="ctr">
                    <a:lnL>
                      <a:solidFill>
                        <a:srgbClr val="000000"/>
                      </a:solidFill>
                    </a:lnL>
                    <a:lnR>
                      <a:solidFill>
                        <a:srgbClr val="000000"/>
                      </a:solidFill>
                    </a:lnR>
                    <a:lnT>
                      <a:solidFill>
                        <a:srgbClr val="000000"/>
                      </a:solidFill>
                    </a:lnT>
                    <a:lnB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buNone/>
                      </a:pPr>
                      <a:r>
                        <a:rPr lang="it-IT" sz="800" b="0" i="0" kern="1200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32,70%</a:t>
                      </a:r>
                      <a:endParaRPr lang="it-IT">
                        <a:effectLst/>
                      </a:endParaRPr>
                    </a:p>
                  </a:txBody>
                  <a:tcPr marL="0" marR="0" marT="0" marB="0" anchor="ctr">
                    <a:lnL>
                      <a:solidFill>
                        <a:srgbClr val="000000"/>
                      </a:solidFill>
                    </a:lnL>
                    <a:lnR>
                      <a:solidFill>
                        <a:srgbClr val="000000"/>
                      </a:solidFill>
                    </a:lnR>
                    <a:lnT>
                      <a:solidFill>
                        <a:srgbClr val="000000"/>
                      </a:solidFill>
                    </a:lnT>
                    <a:lnB>
                      <a:solidFill>
                        <a:srgbClr val="000000"/>
                      </a:solidFill>
                    </a:lnB>
                    <a:solidFill>
                      <a:srgbClr val="DFF0D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buNone/>
                      </a:pPr>
                      <a:r>
                        <a:rPr lang="it-IT" sz="800" b="0" i="0" kern="1200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20,50%</a:t>
                      </a:r>
                      <a:endParaRPr lang="it-IT">
                        <a:effectLst/>
                      </a:endParaRPr>
                    </a:p>
                  </a:txBody>
                  <a:tcPr marL="0" marR="0" marT="0" marB="0" anchor="ctr">
                    <a:lnL>
                      <a:solidFill>
                        <a:srgbClr val="000000"/>
                      </a:solidFill>
                    </a:lnL>
                    <a:lnR>
                      <a:solidFill>
                        <a:srgbClr val="000000"/>
                      </a:solidFill>
                    </a:lnR>
                    <a:lnT>
                      <a:solidFill>
                        <a:srgbClr val="000000"/>
                      </a:solidFill>
                    </a:lnT>
                    <a:lnB>
                      <a:solidFill>
                        <a:srgbClr val="000000"/>
                      </a:solidFill>
                    </a:lnB>
                    <a:solidFill>
                      <a:srgbClr val="DFF0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0146845"/>
                  </a:ext>
                </a:extLst>
              </a:tr>
              <a:tr h="144780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buNone/>
                      </a:pPr>
                      <a:r>
                        <a:rPr lang="it-IT" sz="800" b="0" i="0" kern="1200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BS – Brescia</a:t>
                      </a:r>
                      <a:endParaRPr lang="it-IT">
                        <a:effectLst/>
                      </a:endParaRPr>
                    </a:p>
                  </a:txBody>
                  <a:tcPr marL="0" marR="0" marT="0" marB="0" anchor="ctr">
                    <a:lnL>
                      <a:solidFill>
                        <a:srgbClr val="000000"/>
                      </a:solidFill>
                    </a:lnL>
                    <a:lnR>
                      <a:solidFill>
                        <a:srgbClr val="000000"/>
                      </a:solidFill>
                    </a:lnR>
                    <a:lnT>
                      <a:solidFill>
                        <a:srgbClr val="000000"/>
                      </a:solidFill>
                    </a:lnT>
                    <a:lnB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buNone/>
                      </a:pPr>
                      <a:r>
                        <a:rPr lang="it-IT" sz="800" b="0" i="0" kern="1200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25,80%</a:t>
                      </a:r>
                      <a:endParaRPr lang="it-IT">
                        <a:effectLst/>
                      </a:endParaRPr>
                    </a:p>
                  </a:txBody>
                  <a:tcPr marL="0" marR="0" marT="0" marB="0" anchor="ctr">
                    <a:lnL>
                      <a:solidFill>
                        <a:srgbClr val="000000"/>
                      </a:solidFill>
                    </a:lnL>
                    <a:lnR>
                      <a:solidFill>
                        <a:srgbClr val="000000"/>
                      </a:solidFill>
                    </a:lnR>
                    <a:lnT>
                      <a:solidFill>
                        <a:srgbClr val="000000"/>
                      </a:solidFill>
                    </a:lnT>
                    <a:lnB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buNone/>
                      </a:pPr>
                      <a:r>
                        <a:rPr lang="it-IT" sz="800" b="0" i="0" kern="1200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11,70%</a:t>
                      </a:r>
                      <a:endParaRPr lang="it-IT">
                        <a:effectLst/>
                      </a:endParaRPr>
                    </a:p>
                  </a:txBody>
                  <a:tcPr marL="0" marR="0" marT="0" marB="0" anchor="ctr">
                    <a:lnL>
                      <a:solidFill>
                        <a:srgbClr val="000000"/>
                      </a:solidFill>
                    </a:lnL>
                    <a:lnR>
                      <a:solidFill>
                        <a:srgbClr val="000000"/>
                      </a:solidFill>
                    </a:lnR>
                    <a:lnT>
                      <a:solidFill>
                        <a:srgbClr val="000000"/>
                      </a:solidFill>
                    </a:lnT>
                    <a:lnB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0958651"/>
                  </a:ext>
                </a:extLst>
              </a:tr>
              <a:tr h="76200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buNone/>
                      </a:pPr>
                      <a:endParaRPr lang="it-IT" sz="60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solidFill>
                        <a:srgbClr val="000000"/>
                      </a:solidFill>
                    </a:lnL>
                    <a:lnR>
                      <a:solidFill>
                        <a:srgbClr val="000000"/>
                      </a:solidFill>
                    </a:lnR>
                    <a:lnT>
                      <a:solidFill>
                        <a:srgbClr val="000000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buNone/>
                      </a:pPr>
                      <a:endParaRPr lang="it-IT" sz="60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solidFill>
                        <a:srgbClr val="000000"/>
                      </a:solidFill>
                    </a:lnL>
                    <a:lnR>
                      <a:solidFill>
                        <a:srgbClr val="000000"/>
                      </a:solidFill>
                    </a:lnR>
                    <a:lnT>
                      <a:solidFill>
                        <a:srgbClr val="000000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buNone/>
                      </a:pPr>
                      <a:endParaRPr lang="it-IT" sz="60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solidFill>
                        <a:srgbClr val="000000"/>
                      </a:solidFill>
                    </a:lnL>
                    <a:lnR>
                      <a:solidFill>
                        <a:srgbClr val="000000"/>
                      </a:solidFill>
                    </a:lnR>
                    <a:lnT>
                      <a:solidFill>
                        <a:srgbClr val="000000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2570390"/>
                  </a:ext>
                </a:extLst>
              </a:tr>
            </a:tbl>
          </a:graphicData>
        </a:graphic>
      </p:graphicFrame>
      <p:graphicFrame>
        <p:nvGraphicFramePr>
          <p:cNvPr id="20" name="Tabella 19">
            <a:extLst>
              <a:ext uri="{FF2B5EF4-FFF2-40B4-BE49-F238E27FC236}">
                <a16:creationId xmlns:a16="http://schemas.microsoft.com/office/drawing/2014/main" id="{030881A2-E51C-D199-106C-1E2B531E1B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2521462"/>
              </p:ext>
            </p:extLst>
          </p:nvPr>
        </p:nvGraphicFramePr>
        <p:xfrm>
          <a:off x="444127" y="2986591"/>
          <a:ext cx="3213100" cy="15925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612900">
                  <a:extLst>
                    <a:ext uri="{9D8B030D-6E8A-4147-A177-3AD203B41FA5}">
                      <a16:colId xmlns:a16="http://schemas.microsoft.com/office/drawing/2014/main" val="392114841"/>
                    </a:ext>
                  </a:extLst>
                </a:gridCol>
                <a:gridCol w="800100">
                  <a:extLst>
                    <a:ext uri="{9D8B030D-6E8A-4147-A177-3AD203B41FA5}">
                      <a16:colId xmlns:a16="http://schemas.microsoft.com/office/drawing/2014/main" val="1844591859"/>
                    </a:ext>
                  </a:extLst>
                </a:gridCol>
                <a:gridCol w="800100">
                  <a:extLst>
                    <a:ext uri="{9D8B030D-6E8A-4147-A177-3AD203B41FA5}">
                      <a16:colId xmlns:a16="http://schemas.microsoft.com/office/drawing/2014/main" val="1358114209"/>
                    </a:ext>
                  </a:extLst>
                </a:gridCol>
              </a:tblGrid>
              <a:tr h="396240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lang="it-IT" sz="800" b="0" i="0" kern="1200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Area</a:t>
                      </a:r>
                      <a:endParaRPr lang="it-IT">
                        <a:effectLst/>
                      </a:endParaRPr>
                    </a:p>
                  </a:txBody>
                  <a:tcPr marL="0" marR="0" marT="0" marB="0" anchor="ctr">
                    <a:lnL>
                      <a:solidFill>
                        <a:srgbClr val="000000"/>
                      </a:solidFill>
                    </a:lnL>
                    <a:lnR>
                      <a:solidFill>
                        <a:srgbClr val="000000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lang="it-IT" sz="800" b="0" i="0" kern="1200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% avviamenti concentrati in </a:t>
                      </a:r>
                      <a:r>
                        <a:rPr lang="it-IT" sz="800" b="1" i="0" kern="120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3 aziende</a:t>
                      </a:r>
                      <a:endParaRPr lang="it-IT">
                        <a:effectLst/>
                      </a:endParaRPr>
                    </a:p>
                  </a:txBody>
                  <a:tcPr marL="0" marR="0" marT="0" marB="0" anchor="ctr">
                    <a:lnL>
                      <a:solidFill>
                        <a:srgbClr val="000000"/>
                      </a:solidFill>
                    </a:lnL>
                    <a:lnR>
                      <a:solidFill>
                        <a:srgbClr val="000000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lang="it-IT" sz="800" b="0" i="0" kern="1200">
                          <a:solidFill>
                            <a:srgbClr val="3C3C3B"/>
                          </a:solidFill>
                          <a:effectLst/>
                          <a:latin typeface="Arial"/>
                        </a:rPr>
                        <a:t>% avviamenti concentrati in </a:t>
                      </a:r>
                      <a:r>
                        <a:rPr lang="it-IT" sz="800" b="1" i="0" kern="1200">
                          <a:solidFill>
                            <a:srgbClr val="C00000"/>
                          </a:solidFill>
                          <a:effectLst/>
                          <a:latin typeface="Arial"/>
                        </a:rPr>
                        <a:t>1</a:t>
                      </a:r>
                      <a:r>
                        <a:rPr lang="it-IT" sz="800" b="1" i="0" kern="1200">
                          <a:solidFill>
                            <a:srgbClr val="343433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it-IT" sz="800" b="1" i="0" kern="1200">
                          <a:solidFill>
                            <a:srgbClr val="C00000"/>
                          </a:solidFill>
                          <a:effectLst/>
                          <a:latin typeface="Arial"/>
                        </a:rPr>
                        <a:t>azienda</a:t>
                      </a:r>
                      <a:endParaRPr lang="it-IT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solidFill>
                        <a:srgbClr val="000000"/>
                      </a:solidFill>
                    </a:lnL>
                    <a:lnR>
                      <a:solidFill>
                        <a:srgbClr val="000000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0518092"/>
                  </a:ext>
                </a:extLst>
              </a:tr>
              <a:tr h="76200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buNone/>
                      </a:pPr>
                      <a:endParaRPr lang="it-IT" sz="60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solidFill>
                        <a:srgbClr val="000000"/>
                      </a:solidFill>
                    </a:lnL>
                    <a:lnR>
                      <a:solidFill>
                        <a:srgbClr val="000000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it-IT" sz="600">
                        <a:effectLst/>
                      </a:endParaRPr>
                    </a:p>
                  </a:txBody>
                  <a:tcPr marL="0" marR="0" marT="0" marB="0" anchor="ctr">
                    <a:lnL>
                      <a:solidFill>
                        <a:srgbClr val="000000"/>
                      </a:solidFill>
                    </a:lnL>
                    <a:lnR>
                      <a:solidFill>
                        <a:srgbClr val="000000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it-IT" sz="600">
                        <a:effectLst/>
                      </a:endParaRPr>
                    </a:p>
                  </a:txBody>
                  <a:tcPr marL="0" marR="0" marT="0" marB="0" anchor="ctr">
                    <a:lnL>
                      <a:solidFill>
                        <a:srgbClr val="000000"/>
                      </a:solidFill>
                    </a:lnL>
                    <a:lnR>
                      <a:solidFill>
                        <a:srgbClr val="000000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0593353"/>
                  </a:ext>
                </a:extLst>
              </a:tr>
              <a:tr h="144780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buNone/>
                      </a:pPr>
                      <a:r>
                        <a:rPr lang="it-IT" sz="800" b="0" i="0" kern="1200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BS - Orzinuovi</a:t>
                      </a:r>
                      <a:endParaRPr lang="it-IT">
                        <a:effectLst/>
                      </a:endParaRPr>
                    </a:p>
                  </a:txBody>
                  <a:tcPr marL="0" marR="0" marT="0" marB="0" anchor="ctr">
                    <a:lnL>
                      <a:solidFill>
                        <a:srgbClr val="000000"/>
                      </a:solidFill>
                    </a:lnL>
                    <a:lnR>
                      <a:solidFill>
                        <a:srgbClr val="000000"/>
                      </a:solidFill>
                    </a:lnR>
                    <a:lnT>
                      <a:solidFill>
                        <a:srgbClr val="000000"/>
                      </a:solidFill>
                    </a:lnT>
                    <a:lnB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buNone/>
                      </a:pPr>
                      <a:r>
                        <a:rPr lang="it-IT" sz="800" b="1" i="0" kern="1200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44,90%</a:t>
                      </a:r>
                      <a:endParaRPr lang="it-IT">
                        <a:effectLst/>
                      </a:endParaRPr>
                    </a:p>
                  </a:txBody>
                  <a:tcPr marL="0" marR="0" marT="0" marB="0" anchor="ctr">
                    <a:lnL>
                      <a:solidFill>
                        <a:srgbClr val="000000"/>
                      </a:solidFill>
                    </a:lnL>
                    <a:lnR>
                      <a:solidFill>
                        <a:srgbClr val="000000"/>
                      </a:solidFill>
                    </a:lnR>
                    <a:lnT>
                      <a:solidFill>
                        <a:srgbClr val="000000"/>
                      </a:solidFill>
                    </a:lnT>
                    <a:lnB>
                      <a:solidFill>
                        <a:srgbClr val="000000"/>
                      </a:solidFill>
                    </a:lnB>
                    <a:solidFill>
                      <a:srgbClr val="C0E1B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buNone/>
                      </a:pPr>
                      <a:r>
                        <a:rPr lang="it-IT" sz="800" b="1" i="0" kern="1200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25,30%</a:t>
                      </a:r>
                      <a:endParaRPr lang="it-IT">
                        <a:effectLst/>
                      </a:endParaRPr>
                    </a:p>
                  </a:txBody>
                  <a:tcPr marL="0" marR="0" marT="0" marB="0" anchor="ctr">
                    <a:lnL>
                      <a:solidFill>
                        <a:srgbClr val="000000"/>
                      </a:solidFill>
                    </a:lnL>
                    <a:lnR>
                      <a:solidFill>
                        <a:srgbClr val="000000"/>
                      </a:solidFill>
                    </a:lnR>
                    <a:lnT>
                      <a:solidFill>
                        <a:srgbClr val="000000"/>
                      </a:solidFill>
                    </a:lnT>
                    <a:lnB>
                      <a:solidFill>
                        <a:srgbClr val="000000"/>
                      </a:solidFill>
                    </a:lnB>
                    <a:solidFill>
                      <a:srgbClr val="C0E1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6339039"/>
                  </a:ext>
                </a:extLst>
              </a:tr>
              <a:tr h="144780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buNone/>
                      </a:pPr>
                      <a:r>
                        <a:rPr lang="it-IT" sz="800" b="0" i="0" kern="1200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BS - Leno</a:t>
                      </a:r>
                      <a:endParaRPr lang="it-IT">
                        <a:effectLst/>
                      </a:endParaRPr>
                    </a:p>
                  </a:txBody>
                  <a:tcPr marL="0" marR="0" marT="0" marB="0" anchor="ctr">
                    <a:lnL>
                      <a:solidFill>
                        <a:srgbClr val="000000"/>
                      </a:solidFill>
                    </a:lnL>
                    <a:lnR>
                      <a:solidFill>
                        <a:srgbClr val="000000"/>
                      </a:solidFill>
                    </a:lnR>
                    <a:lnT>
                      <a:solidFill>
                        <a:srgbClr val="000000"/>
                      </a:solidFill>
                    </a:lnT>
                    <a:lnB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buNone/>
                      </a:pPr>
                      <a:r>
                        <a:rPr lang="it-IT" sz="800" b="0" i="0" kern="1200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21,80%</a:t>
                      </a:r>
                      <a:endParaRPr lang="it-IT">
                        <a:effectLst/>
                      </a:endParaRPr>
                    </a:p>
                  </a:txBody>
                  <a:tcPr marL="0" marR="0" marT="0" marB="0" anchor="ctr">
                    <a:lnL>
                      <a:solidFill>
                        <a:srgbClr val="000000"/>
                      </a:solidFill>
                    </a:lnL>
                    <a:lnR>
                      <a:solidFill>
                        <a:srgbClr val="000000"/>
                      </a:solidFill>
                    </a:lnR>
                    <a:lnT>
                      <a:solidFill>
                        <a:srgbClr val="000000"/>
                      </a:solidFill>
                    </a:lnT>
                    <a:lnB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buNone/>
                      </a:pPr>
                      <a:r>
                        <a:rPr lang="it-IT" sz="800" b="0" i="0" kern="1200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12,50%</a:t>
                      </a:r>
                      <a:endParaRPr lang="it-IT">
                        <a:effectLst/>
                      </a:endParaRPr>
                    </a:p>
                  </a:txBody>
                  <a:tcPr marL="0" marR="0" marT="0" marB="0" anchor="ctr">
                    <a:lnL>
                      <a:solidFill>
                        <a:srgbClr val="000000"/>
                      </a:solidFill>
                    </a:lnL>
                    <a:lnR>
                      <a:solidFill>
                        <a:srgbClr val="000000"/>
                      </a:solidFill>
                    </a:lnR>
                    <a:lnT>
                      <a:solidFill>
                        <a:srgbClr val="000000"/>
                      </a:solidFill>
                    </a:lnT>
                    <a:lnB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2829349"/>
                  </a:ext>
                </a:extLst>
              </a:tr>
              <a:tr h="144780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buNone/>
                      </a:pPr>
                      <a:r>
                        <a:rPr lang="it-IT" sz="800" b="0" i="0" kern="1200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BS - Iseo - Palazzolo sull'Oglio</a:t>
                      </a:r>
                      <a:endParaRPr lang="it-IT">
                        <a:effectLst/>
                      </a:endParaRPr>
                    </a:p>
                  </a:txBody>
                  <a:tcPr marL="0" marR="0" marT="0" marB="0" anchor="ctr">
                    <a:lnL>
                      <a:solidFill>
                        <a:srgbClr val="000000"/>
                      </a:solidFill>
                    </a:lnL>
                    <a:lnR>
                      <a:solidFill>
                        <a:srgbClr val="000000"/>
                      </a:solidFill>
                    </a:lnR>
                    <a:lnT>
                      <a:solidFill>
                        <a:srgbClr val="000000"/>
                      </a:solidFill>
                    </a:lnT>
                    <a:lnB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buNone/>
                      </a:pPr>
                      <a:r>
                        <a:rPr lang="it-IT" sz="800" b="0" i="0" kern="1200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20,50%</a:t>
                      </a:r>
                      <a:endParaRPr lang="it-IT">
                        <a:effectLst/>
                      </a:endParaRPr>
                    </a:p>
                  </a:txBody>
                  <a:tcPr marL="0" marR="0" marT="0" marB="0" anchor="ctr">
                    <a:lnL>
                      <a:solidFill>
                        <a:srgbClr val="000000"/>
                      </a:solidFill>
                    </a:lnL>
                    <a:lnR>
                      <a:solidFill>
                        <a:srgbClr val="000000"/>
                      </a:solidFill>
                    </a:lnR>
                    <a:lnT>
                      <a:solidFill>
                        <a:srgbClr val="000000"/>
                      </a:solidFill>
                    </a:lnT>
                    <a:lnB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buNone/>
                      </a:pPr>
                      <a:r>
                        <a:rPr lang="it-IT" sz="800" b="0" i="0" kern="1200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11,40%</a:t>
                      </a:r>
                      <a:endParaRPr lang="it-IT">
                        <a:effectLst/>
                      </a:endParaRPr>
                    </a:p>
                  </a:txBody>
                  <a:tcPr marL="0" marR="0" marT="0" marB="0" anchor="ctr">
                    <a:lnL>
                      <a:solidFill>
                        <a:srgbClr val="000000"/>
                      </a:solidFill>
                    </a:lnL>
                    <a:lnR>
                      <a:solidFill>
                        <a:srgbClr val="000000"/>
                      </a:solidFill>
                    </a:lnR>
                    <a:lnT>
                      <a:solidFill>
                        <a:srgbClr val="000000"/>
                      </a:solidFill>
                    </a:lnT>
                    <a:lnB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4496397"/>
                  </a:ext>
                </a:extLst>
              </a:tr>
              <a:tr h="144780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buNone/>
                      </a:pPr>
                      <a:r>
                        <a:rPr lang="it-IT" sz="800" b="0" i="0" kern="1200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BS - Salò</a:t>
                      </a:r>
                      <a:endParaRPr lang="it-IT">
                        <a:effectLst/>
                      </a:endParaRPr>
                    </a:p>
                  </a:txBody>
                  <a:tcPr marL="0" marR="0" marT="0" marB="0" anchor="ctr">
                    <a:lnL>
                      <a:solidFill>
                        <a:srgbClr val="000000"/>
                      </a:solidFill>
                    </a:lnL>
                    <a:lnR>
                      <a:solidFill>
                        <a:srgbClr val="000000"/>
                      </a:solidFill>
                    </a:lnR>
                    <a:lnT>
                      <a:solidFill>
                        <a:srgbClr val="000000"/>
                      </a:solidFill>
                    </a:lnT>
                    <a:lnB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buNone/>
                      </a:pPr>
                      <a:r>
                        <a:rPr lang="it-IT" sz="800" b="0" i="0" kern="1200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13,30%</a:t>
                      </a:r>
                      <a:endParaRPr lang="it-IT">
                        <a:effectLst/>
                      </a:endParaRPr>
                    </a:p>
                  </a:txBody>
                  <a:tcPr marL="0" marR="0" marT="0" marB="0" anchor="ctr">
                    <a:lnL>
                      <a:solidFill>
                        <a:srgbClr val="000000"/>
                      </a:solidFill>
                    </a:lnL>
                    <a:lnR>
                      <a:solidFill>
                        <a:srgbClr val="000000"/>
                      </a:solidFill>
                    </a:lnR>
                    <a:lnT>
                      <a:solidFill>
                        <a:srgbClr val="000000"/>
                      </a:solidFill>
                    </a:lnT>
                    <a:lnB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buNone/>
                      </a:pPr>
                      <a:r>
                        <a:rPr lang="it-IT" sz="800" b="0" i="0" kern="1200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5,10%</a:t>
                      </a:r>
                      <a:endParaRPr lang="it-IT">
                        <a:effectLst/>
                      </a:endParaRPr>
                    </a:p>
                  </a:txBody>
                  <a:tcPr marL="0" marR="0" marT="0" marB="0" anchor="ctr">
                    <a:lnL>
                      <a:solidFill>
                        <a:srgbClr val="000000"/>
                      </a:solidFill>
                    </a:lnL>
                    <a:lnR>
                      <a:solidFill>
                        <a:srgbClr val="000000"/>
                      </a:solidFill>
                    </a:lnR>
                    <a:lnT>
                      <a:solidFill>
                        <a:srgbClr val="000000"/>
                      </a:solidFill>
                    </a:lnT>
                    <a:lnB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9024809"/>
                  </a:ext>
                </a:extLst>
              </a:tr>
              <a:tr h="144780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buNone/>
                      </a:pPr>
                      <a:r>
                        <a:rPr lang="it-IT" sz="800" b="0" i="0" kern="1200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BS - Breno</a:t>
                      </a:r>
                      <a:endParaRPr lang="it-IT">
                        <a:effectLst/>
                      </a:endParaRPr>
                    </a:p>
                  </a:txBody>
                  <a:tcPr marL="0" marR="0" marT="0" marB="0" anchor="ctr">
                    <a:lnL>
                      <a:solidFill>
                        <a:srgbClr val="000000"/>
                      </a:solidFill>
                    </a:lnL>
                    <a:lnR>
                      <a:solidFill>
                        <a:srgbClr val="000000"/>
                      </a:solidFill>
                    </a:lnR>
                    <a:lnT>
                      <a:solidFill>
                        <a:srgbClr val="000000"/>
                      </a:solidFill>
                    </a:lnT>
                    <a:lnB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buNone/>
                      </a:pPr>
                      <a:r>
                        <a:rPr lang="it-IT" sz="800" b="0" i="0" kern="1200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12,10%</a:t>
                      </a:r>
                      <a:endParaRPr lang="it-IT">
                        <a:effectLst/>
                      </a:endParaRPr>
                    </a:p>
                  </a:txBody>
                  <a:tcPr marL="0" marR="0" marT="0" marB="0" anchor="ctr">
                    <a:lnL>
                      <a:solidFill>
                        <a:srgbClr val="000000"/>
                      </a:solidFill>
                    </a:lnL>
                    <a:lnR>
                      <a:solidFill>
                        <a:srgbClr val="000000"/>
                      </a:solidFill>
                    </a:lnR>
                    <a:lnT>
                      <a:solidFill>
                        <a:srgbClr val="000000"/>
                      </a:solidFill>
                    </a:lnT>
                    <a:lnB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buNone/>
                      </a:pPr>
                      <a:r>
                        <a:rPr lang="it-IT" sz="800" b="0" i="0" kern="1200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4,20%</a:t>
                      </a:r>
                      <a:endParaRPr lang="it-IT">
                        <a:effectLst/>
                      </a:endParaRPr>
                    </a:p>
                  </a:txBody>
                  <a:tcPr marL="0" marR="0" marT="0" marB="0" anchor="ctr">
                    <a:lnL>
                      <a:solidFill>
                        <a:srgbClr val="000000"/>
                      </a:solidFill>
                    </a:lnL>
                    <a:lnR>
                      <a:solidFill>
                        <a:srgbClr val="000000"/>
                      </a:solidFill>
                    </a:lnR>
                    <a:lnT>
                      <a:solidFill>
                        <a:srgbClr val="000000"/>
                      </a:solidFill>
                    </a:lnT>
                    <a:lnB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1791985"/>
                  </a:ext>
                </a:extLst>
              </a:tr>
              <a:tr h="144780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buNone/>
                      </a:pPr>
                      <a:r>
                        <a:rPr lang="it-IT" sz="800" b="0" i="0" kern="1200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BS - Sarezzo</a:t>
                      </a:r>
                      <a:endParaRPr lang="it-IT">
                        <a:effectLst/>
                      </a:endParaRPr>
                    </a:p>
                  </a:txBody>
                  <a:tcPr marL="0" marR="0" marT="0" marB="0" anchor="ctr">
                    <a:lnL>
                      <a:solidFill>
                        <a:srgbClr val="000000"/>
                      </a:solidFill>
                    </a:lnL>
                    <a:lnR>
                      <a:solidFill>
                        <a:srgbClr val="000000"/>
                      </a:solidFill>
                    </a:lnR>
                    <a:lnT>
                      <a:solidFill>
                        <a:srgbClr val="000000"/>
                      </a:solidFill>
                    </a:lnT>
                    <a:lnB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buNone/>
                      </a:pPr>
                      <a:r>
                        <a:rPr lang="it-IT" sz="800" b="0" i="0" kern="1200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10,40%</a:t>
                      </a:r>
                      <a:endParaRPr lang="it-IT">
                        <a:effectLst/>
                      </a:endParaRPr>
                    </a:p>
                  </a:txBody>
                  <a:tcPr marL="0" marR="0" marT="0" marB="0" anchor="ctr">
                    <a:lnL>
                      <a:solidFill>
                        <a:srgbClr val="000000"/>
                      </a:solidFill>
                    </a:lnL>
                    <a:lnR>
                      <a:solidFill>
                        <a:srgbClr val="000000"/>
                      </a:solidFill>
                    </a:lnR>
                    <a:lnT>
                      <a:solidFill>
                        <a:srgbClr val="000000"/>
                      </a:solidFill>
                    </a:lnT>
                    <a:lnB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buNone/>
                      </a:pPr>
                      <a:r>
                        <a:rPr lang="it-IT" sz="800" b="0" i="0" kern="1200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4,10%</a:t>
                      </a:r>
                      <a:endParaRPr lang="it-IT">
                        <a:effectLst/>
                      </a:endParaRPr>
                    </a:p>
                  </a:txBody>
                  <a:tcPr marL="0" marR="0" marT="0" marB="0" anchor="ctr">
                    <a:lnL>
                      <a:solidFill>
                        <a:srgbClr val="000000"/>
                      </a:solidFill>
                    </a:lnL>
                    <a:lnR>
                      <a:solidFill>
                        <a:srgbClr val="000000"/>
                      </a:solidFill>
                    </a:lnR>
                    <a:lnT>
                      <a:solidFill>
                        <a:srgbClr val="000000"/>
                      </a:solidFill>
                    </a:lnT>
                    <a:lnB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3762581"/>
                  </a:ext>
                </a:extLst>
              </a:tr>
              <a:tr h="144780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buNone/>
                      </a:pPr>
                      <a:r>
                        <a:rPr lang="it-IT" sz="800" b="0" i="0" kern="1200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BS - Brescia</a:t>
                      </a:r>
                      <a:endParaRPr lang="it-IT">
                        <a:effectLst/>
                      </a:endParaRPr>
                    </a:p>
                  </a:txBody>
                  <a:tcPr marL="0" marR="0" marT="0" marB="0" anchor="ctr">
                    <a:lnL>
                      <a:solidFill>
                        <a:srgbClr val="000000"/>
                      </a:solidFill>
                    </a:lnL>
                    <a:lnR>
                      <a:solidFill>
                        <a:srgbClr val="000000"/>
                      </a:solidFill>
                    </a:lnR>
                    <a:lnT>
                      <a:solidFill>
                        <a:srgbClr val="000000"/>
                      </a:solidFill>
                    </a:lnT>
                    <a:lnB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buNone/>
                      </a:pPr>
                      <a:r>
                        <a:rPr lang="it-IT" sz="800" b="0" i="0" kern="1200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8,70%</a:t>
                      </a:r>
                      <a:endParaRPr lang="it-IT">
                        <a:effectLst/>
                      </a:endParaRPr>
                    </a:p>
                  </a:txBody>
                  <a:tcPr marL="0" marR="0" marT="0" marB="0" anchor="ctr">
                    <a:lnL>
                      <a:solidFill>
                        <a:srgbClr val="000000"/>
                      </a:solidFill>
                    </a:lnL>
                    <a:lnR>
                      <a:solidFill>
                        <a:srgbClr val="000000"/>
                      </a:solidFill>
                    </a:lnR>
                    <a:lnT>
                      <a:solidFill>
                        <a:srgbClr val="000000"/>
                      </a:solidFill>
                    </a:lnT>
                    <a:lnB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buNone/>
                      </a:pPr>
                      <a:r>
                        <a:rPr lang="it-IT" sz="800" b="0" i="0" kern="1200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3,10%</a:t>
                      </a:r>
                      <a:endParaRPr lang="it-IT">
                        <a:effectLst/>
                      </a:endParaRPr>
                    </a:p>
                  </a:txBody>
                  <a:tcPr marL="0" marR="0" marT="0" marB="0" anchor="ctr">
                    <a:lnL>
                      <a:solidFill>
                        <a:srgbClr val="000000"/>
                      </a:solidFill>
                    </a:lnL>
                    <a:lnR>
                      <a:solidFill>
                        <a:srgbClr val="000000"/>
                      </a:solidFill>
                    </a:lnR>
                    <a:lnT>
                      <a:solidFill>
                        <a:srgbClr val="000000"/>
                      </a:solidFill>
                    </a:lnT>
                    <a:lnB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1130910"/>
                  </a:ext>
                </a:extLst>
              </a:tr>
              <a:tr h="76200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buNone/>
                      </a:pPr>
                      <a:endParaRPr lang="it-IT" sz="60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solidFill>
                        <a:srgbClr val="000000"/>
                      </a:solidFill>
                    </a:lnL>
                    <a:lnR>
                      <a:solidFill>
                        <a:srgbClr val="000000"/>
                      </a:solidFill>
                    </a:lnR>
                    <a:lnT>
                      <a:solidFill>
                        <a:srgbClr val="000000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buNone/>
                      </a:pPr>
                      <a:endParaRPr lang="it-IT" sz="60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solidFill>
                        <a:srgbClr val="000000"/>
                      </a:solidFill>
                    </a:lnL>
                    <a:lnR>
                      <a:solidFill>
                        <a:srgbClr val="000000"/>
                      </a:solidFill>
                    </a:lnR>
                    <a:lnT>
                      <a:solidFill>
                        <a:srgbClr val="000000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buNone/>
                      </a:pPr>
                      <a:endParaRPr lang="it-IT" sz="60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solidFill>
                        <a:srgbClr val="000000"/>
                      </a:solidFill>
                    </a:lnL>
                    <a:lnR>
                      <a:solidFill>
                        <a:srgbClr val="000000"/>
                      </a:solidFill>
                    </a:lnR>
                    <a:lnT>
                      <a:solidFill>
                        <a:srgbClr val="000000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8377071"/>
                  </a:ext>
                </a:extLst>
              </a:tr>
            </a:tbl>
          </a:graphicData>
        </a:graphic>
      </p:graphicFrame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F95FF80A-EEA5-1A44-E89E-B520C7027057}"/>
              </a:ext>
            </a:extLst>
          </p:cNvPr>
          <p:cNvSpPr txBox="1"/>
          <p:nvPr/>
        </p:nvSpPr>
        <p:spPr>
          <a:xfrm>
            <a:off x="370469" y="2677696"/>
            <a:ext cx="1212353" cy="2154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it-IT" sz="800">
                <a:latin typeface="+mj-lt"/>
              </a:rPr>
              <a:t>Fonte: SISTAL 2.0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25893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DAFF81A-774C-533E-7AC9-D61A0A624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29</a:t>
            </a:fld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F704E25-6F8D-F6C0-13ED-B97488516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36814"/>
            <a:ext cx="8229600" cy="3755571"/>
          </a:xfrm>
        </p:spPr>
        <p:txBody>
          <a:bodyPr>
            <a:normAutofit/>
          </a:bodyPr>
          <a:lstStyle/>
          <a:p>
            <a:r>
              <a:rPr lang="it-IT" sz="2800"/>
              <a:t>La filiera agro-alimentare</a:t>
            </a:r>
            <a:br>
              <a:rPr lang="it-IT"/>
            </a:br>
            <a:br>
              <a:rPr lang="it-IT"/>
            </a:br>
            <a:r>
              <a:rPr lang="it-IT"/>
              <a:t>Cosa ci dicono le specializzazioni occupazionali?</a:t>
            </a:r>
            <a:br>
              <a:rPr lang="it-IT"/>
            </a:br>
            <a:br>
              <a:rPr lang="it-IT"/>
            </a:br>
            <a:br>
              <a:rPr lang="it-IT"/>
            </a:br>
            <a:r>
              <a:rPr lang="it-IT" b="0"/>
              <a:t>Marco </a:t>
            </a:r>
            <a:r>
              <a:rPr lang="it-IT" b="0" err="1"/>
              <a:t>Casana</a:t>
            </a:r>
            <a:r>
              <a:rPr lang="it-IT" b="0"/>
              <a:t>, Osservatorio della Provincia di Cremona</a:t>
            </a:r>
          </a:p>
        </p:txBody>
      </p:sp>
      <p:sp>
        <p:nvSpPr>
          <p:cNvPr id="7" name="Segnaposto piè di pagina 4">
            <a:extLst>
              <a:ext uri="{FF2B5EF4-FFF2-40B4-BE49-F238E27FC236}">
                <a16:creationId xmlns:a16="http://schemas.microsoft.com/office/drawing/2014/main" id="{0230CDFE-0DD7-12D5-046B-3C21486FC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1999" y="4826897"/>
            <a:ext cx="3850105" cy="273844"/>
          </a:xfrm>
        </p:spPr>
        <p:txBody>
          <a:bodyPr/>
          <a:lstStyle/>
          <a:p>
            <a:r>
              <a:rPr lang="it-IT"/>
              <a:t>Una Regione, tante anime. La Lombardia e le sue geografie del lavoro</a:t>
            </a:r>
          </a:p>
        </p:txBody>
      </p:sp>
      <p:sp>
        <p:nvSpPr>
          <p:cNvPr id="8" name="Segnaposto data 3">
            <a:extLst>
              <a:ext uri="{FF2B5EF4-FFF2-40B4-BE49-F238E27FC236}">
                <a16:creationId xmlns:a16="http://schemas.microsoft.com/office/drawing/2014/main" id="{5DD60DE3-AC68-04FD-FFF2-F8ABEFA2C0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38400" y="4826897"/>
            <a:ext cx="2133600" cy="273844"/>
          </a:xfrm>
        </p:spPr>
        <p:txBody>
          <a:bodyPr/>
          <a:lstStyle/>
          <a:p>
            <a:r>
              <a:rPr lang="it-IT"/>
              <a:t>19 marzo 2026</a:t>
            </a:r>
          </a:p>
        </p:txBody>
      </p:sp>
    </p:spTree>
    <p:extLst>
      <p:ext uri="{BB962C8B-B14F-4D97-AF65-F5344CB8AC3E}">
        <p14:creationId xmlns:p14="http://schemas.microsoft.com/office/powerpoint/2010/main" val="2309582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68FC16-7C55-CA63-67F7-5995916E8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e 15">
            <a:extLst>
              <a:ext uri="{FF2B5EF4-FFF2-40B4-BE49-F238E27FC236}">
                <a16:creationId xmlns:a16="http://schemas.microsoft.com/office/drawing/2014/main" id="{FD336598-7618-FC57-FE08-5C7836A7E4EF}"/>
              </a:ext>
            </a:extLst>
          </p:cNvPr>
          <p:cNvSpPr/>
          <p:nvPr/>
        </p:nvSpPr>
        <p:spPr>
          <a:xfrm>
            <a:off x="6840994" y="3362455"/>
            <a:ext cx="1473810" cy="841047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6" name="Oggetto 5">
            <a:extLst>
              <a:ext uri="{FF2B5EF4-FFF2-40B4-BE49-F238E27FC236}">
                <a16:creationId xmlns:a16="http://schemas.microsoft.com/office/drawing/2014/main" id="{DF086DD9-5827-22CF-DFAA-893D6BFC6B2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0825" y="880664"/>
          <a:ext cx="5181812" cy="37664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8755274" imgH="6362669" progId="Excel.Sheet.8">
                  <p:embed/>
                </p:oleObj>
              </mc:Choice>
              <mc:Fallback>
                <p:oleObj name="Worksheet" r:id="rId2" imgW="8755274" imgH="6362669" progId="Excel.Sheet.8">
                  <p:embed/>
                  <p:pic>
                    <p:nvPicPr>
                      <p:cNvPr id="6" name="Oggetto 5">
                        <a:extLst>
                          <a:ext uri="{FF2B5EF4-FFF2-40B4-BE49-F238E27FC236}">
                            <a16:creationId xmlns:a16="http://schemas.microsoft.com/office/drawing/2014/main" id="{DF086DD9-5827-22CF-DFAA-893D6BFC6B2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20825" y="880664"/>
                        <a:ext cx="5181812" cy="37664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709A7203-0181-199B-4313-9FE5C8E12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3</a:t>
            </a:fld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3C96204-F31E-5605-ECBF-EC30C0D4F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64862"/>
            <a:ext cx="8229600" cy="457201"/>
          </a:xfrm>
        </p:spPr>
        <p:txBody>
          <a:bodyPr>
            <a:normAutofit/>
          </a:bodyPr>
          <a:lstStyle/>
          <a:p>
            <a:r>
              <a:rPr lang="it-IT" sz="2000"/>
              <a:t>… e il suo funzionamento</a:t>
            </a:r>
          </a:p>
        </p:txBody>
      </p:sp>
      <p:pic>
        <p:nvPicPr>
          <p:cNvPr id="7" name="Immagine 6" descr="oml.PNG">
            <a:extLst>
              <a:ext uri="{FF2B5EF4-FFF2-40B4-BE49-F238E27FC236}">
                <a16:creationId xmlns:a16="http://schemas.microsoft.com/office/drawing/2014/main" id="{B7F15065-F005-DB4B-BEDC-A56DA900090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92000" y="4822005"/>
            <a:ext cx="1156502" cy="25200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D0E9AA76-F431-092E-F220-623D5A4CF92C}"/>
              </a:ext>
            </a:extLst>
          </p:cNvPr>
          <p:cNvSpPr txBox="1"/>
          <p:nvPr/>
        </p:nvSpPr>
        <p:spPr>
          <a:xfrm>
            <a:off x="7846842" y="4416905"/>
            <a:ext cx="113364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900">
                <a:latin typeface="+mj-lt"/>
              </a:rPr>
              <a:t>Fonte: SISTAL 2.0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E5D3704-B108-A13B-A16F-9BCC5C11DED8}"/>
              </a:ext>
            </a:extLst>
          </p:cNvPr>
          <p:cNvSpPr txBox="1"/>
          <p:nvPr/>
        </p:nvSpPr>
        <p:spPr>
          <a:xfrm>
            <a:off x="3552967" y="914341"/>
            <a:ext cx="1877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900">
                <a:latin typeface="+mj-lt"/>
              </a:rPr>
              <a:t>Avviamenti al lavoro per tipologia</a:t>
            </a:r>
          </a:p>
          <a:p>
            <a:pPr algn="r"/>
            <a:r>
              <a:rPr lang="it-IT" sz="900">
                <a:latin typeface="+mj-lt"/>
              </a:rPr>
              <a:t>di attività economica.</a:t>
            </a:r>
          </a:p>
        </p:txBody>
      </p:sp>
      <p:graphicFrame>
        <p:nvGraphicFramePr>
          <p:cNvPr id="10" name="Tabella 9">
            <a:extLst>
              <a:ext uri="{FF2B5EF4-FFF2-40B4-BE49-F238E27FC236}">
                <a16:creationId xmlns:a16="http://schemas.microsoft.com/office/drawing/2014/main" id="{E8772F58-6D0C-614A-09B2-7BEC54E4FE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8879323"/>
              </p:ext>
            </p:extLst>
          </p:nvPr>
        </p:nvGraphicFramePr>
        <p:xfrm>
          <a:off x="5643014" y="482449"/>
          <a:ext cx="3334999" cy="191135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174999">
                  <a:extLst>
                    <a:ext uri="{9D8B030D-6E8A-4147-A177-3AD203B41FA5}">
                      <a16:colId xmlns:a16="http://schemas.microsoft.com/office/drawing/2014/main" val="3978313777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59708526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39354353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234071112"/>
                    </a:ext>
                  </a:extLst>
                </a:gridCol>
              </a:tblGrid>
              <a:tr h="11884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000" kern="100">
                          <a:effectLst/>
                        </a:rPr>
                        <a:t> </a:t>
                      </a:r>
                      <a:endParaRPr lang="it-IT" sz="1000" kern="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000" kern="100">
                          <a:effectLst/>
                        </a:rPr>
                        <a:t> </a:t>
                      </a:r>
                      <a:endParaRPr lang="it-IT" sz="1000" kern="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000" kern="100">
                          <a:effectLst/>
                        </a:rPr>
                        <a:t> </a:t>
                      </a:r>
                      <a:endParaRPr lang="it-IT" sz="1000" kern="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000" kern="100">
                          <a:effectLst/>
                        </a:rPr>
                        <a:t> </a:t>
                      </a:r>
                      <a:endParaRPr lang="it-IT" sz="1000" kern="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56885252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000" kern="100">
                          <a:effectLst/>
                        </a:rPr>
                        <a:t>Tipo</a:t>
                      </a:r>
                    </a:p>
                    <a:p>
                      <a:pPr algn="ctr">
                        <a:buNone/>
                      </a:pPr>
                      <a:r>
                        <a:rPr lang="it-IT" sz="1000" kern="100">
                          <a:effectLst/>
                        </a:rPr>
                        <a:t>di contributo</a:t>
                      </a:r>
                      <a:endParaRPr lang="it-IT" sz="1000" kern="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000" kern="100">
                          <a:effectLst/>
                        </a:rPr>
                        <a:t>Numero divisioni ATECO</a:t>
                      </a:r>
                      <a:endParaRPr lang="it-IT" sz="1000" kern="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000" kern="100">
                          <a:effectLst/>
                        </a:rPr>
                        <a:t>Avviamenti</a:t>
                      </a:r>
                      <a:endParaRPr lang="it-IT" sz="1000" kern="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5559641"/>
                  </a:ext>
                </a:extLst>
              </a:tr>
              <a:tr h="53975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000" kern="100">
                          <a:effectLst/>
                        </a:rPr>
                        <a:t>Valori</a:t>
                      </a:r>
                    </a:p>
                    <a:p>
                      <a:pPr algn="ctr">
                        <a:buNone/>
                      </a:pPr>
                      <a:r>
                        <a:rPr lang="it-IT" sz="1000" kern="100">
                          <a:effectLst/>
                        </a:rPr>
                        <a:t>assoluti</a:t>
                      </a:r>
                      <a:endParaRPr lang="it-IT" sz="1000" kern="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000" kern="100">
                          <a:effectLst/>
                        </a:rPr>
                        <a:t>% sul totale</a:t>
                      </a:r>
                      <a:endParaRPr lang="it-IT" sz="1000" kern="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87411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000" kern="100">
                          <a:effectLst/>
                        </a:rPr>
                        <a:t> </a:t>
                      </a:r>
                      <a:endParaRPr lang="it-IT" sz="1000" kern="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it-IT" sz="1000" kern="100">
                          <a:effectLst/>
                        </a:rPr>
                        <a:t> </a:t>
                      </a:r>
                      <a:endParaRPr lang="it-IT" sz="1000" kern="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it-IT" sz="1000" kern="100">
                          <a:effectLst/>
                        </a:rPr>
                        <a:t> </a:t>
                      </a:r>
                      <a:endParaRPr lang="it-IT" sz="1000" kern="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it-IT" sz="1000" kern="100">
                          <a:effectLst/>
                        </a:rPr>
                        <a:t> </a:t>
                      </a:r>
                      <a:endParaRPr lang="it-IT" sz="1000" kern="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1745962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000" kern="100">
                          <a:effectLst/>
                        </a:rPr>
                        <a:t>Rilievo regionale</a:t>
                      </a:r>
                      <a:endParaRPr lang="it-IT" sz="1000" kern="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it-IT" sz="1000" kern="100">
                          <a:effectLst/>
                        </a:rPr>
                        <a:t>34</a:t>
                      </a:r>
                      <a:endParaRPr lang="it-IT" sz="1000" kern="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it-IT" sz="1000" kern="100">
                          <a:effectLst/>
                        </a:rPr>
                        <a:t>3.950.837</a:t>
                      </a:r>
                      <a:endParaRPr lang="it-IT" sz="1000" kern="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it-IT" sz="1000" kern="100">
                          <a:effectLst/>
                        </a:rPr>
                        <a:t>84,5%</a:t>
                      </a:r>
                      <a:endParaRPr lang="it-IT" sz="1000" kern="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55671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000" kern="100">
                          <a:effectLst/>
                        </a:rPr>
                        <a:t>Ruolo locale</a:t>
                      </a:r>
                      <a:endParaRPr lang="it-IT" sz="1000" kern="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it-IT" sz="1000" kern="100">
                          <a:effectLst/>
                        </a:rPr>
                        <a:t>15</a:t>
                      </a:r>
                      <a:endParaRPr lang="it-IT" sz="1000" kern="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it-IT" sz="1000" kern="100">
                          <a:effectLst/>
                        </a:rPr>
                        <a:t>220.150</a:t>
                      </a:r>
                      <a:endParaRPr lang="it-IT" sz="1000" kern="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it-IT" sz="1000" kern="100">
                          <a:effectLst/>
                        </a:rPr>
                        <a:t>5,1%</a:t>
                      </a:r>
                      <a:endParaRPr lang="it-IT" sz="1000" kern="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90271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000" kern="100">
                          <a:effectLst/>
                        </a:rPr>
                        <a:t>Ruolo puntuale</a:t>
                      </a:r>
                      <a:endParaRPr lang="it-IT" sz="1000" kern="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it-IT" sz="1000" kern="100">
                          <a:effectLst/>
                        </a:rPr>
                        <a:t>6</a:t>
                      </a:r>
                      <a:endParaRPr lang="it-IT" sz="1000" kern="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it-IT" sz="1000" kern="100">
                          <a:effectLst/>
                        </a:rPr>
                        <a:t>55.585</a:t>
                      </a:r>
                      <a:endParaRPr lang="it-IT" sz="1000" kern="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it-IT" sz="1000" kern="100">
                          <a:effectLst/>
                        </a:rPr>
                        <a:t>1,3%</a:t>
                      </a:r>
                      <a:endParaRPr lang="it-IT" sz="1000" kern="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8989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000" kern="100">
                          <a:effectLst/>
                        </a:rPr>
                        <a:t>Rilievo marginale</a:t>
                      </a:r>
                      <a:endParaRPr lang="it-IT" sz="1000" kern="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it-IT" sz="1000" kern="100">
                          <a:effectLst/>
                        </a:rPr>
                        <a:t>20</a:t>
                      </a:r>
                      <a:endParaRPr lang="it-IT" sz="1000" kern="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it-IT" sz="1000" kern="100">
                          <a:effectLst/>
                        </a:rPr>
                        <a:t>99.106</a:t>
                      </a:r>
                      <a:endParaRPr lang="it-IT" sz="1000" kern="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it-IT" sz="1000" kern="100">
                          <a:effectLst/>
                        </a:rPr>
                        <a:t>1,9%</a:t>
                      </a:r>
                      <a:endParaRPr lang="it-IT" sz="1000" kern="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97778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000" b="1" kern="100">
                          <a:effectLst/>
                        </a:rPr>
                        <a:t>Totale</a:t>
                      </a:r>
                      <a:endParaRPr lang="it-IT" sz="1000" b="1" kern="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it-IT" sz="1000" b="1" kern="100">
                          <a:effectLst/>
                        </a:rPr>
                        <a:t>75</a:t>
                      </a:r>
                      <a:endParaRPr lang="it-IT" sz="1000" b="1" kern="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it-IT" sz="1000" b="1" kern="100">
                          <a:effectLst/>
                        </a:rPr>
                        <a:t>4.325.678</a:t>
                      </a:r>
                      <a:endParaRPr lang="it-IT" sz="1000" b="1" kern="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it-IT" sz="1000" b="1" kern="100">
                          <a:effectLst/>
                        </a:rPr>
                        <a:t>100,0%</a:t>
                      </a:r>
                      <a:endParaRPr lang="it-IT" sz="1000" b="1" kern="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032206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000" kern="100">
                          <a:effectLst/>
                        </a:rPr>
                        <a:t> </a:t>
                      </a:r>
                      <a:endParaRPr lang="it-IT" sz="1000" kern="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000" kern="100">
                          <a:effectLst/>
                        </a:rPr>
                        <a:t> </a:t>
                      </a:r>
                      <a:endParaRPr lang="it-IT" sz="1000" kern="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000" kern="100">
                          <a:effectLst/>
                        </a:rPr>
                        <a:t> </a:t>
                      </a:r>
                      <a:endParaRPr lang="it-IT" sz="1000" kern="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000" kern="100">
                          <a:effectLst/>
                        </a:rPr>
                        <a:t> </a:t>
                      </a:r>
                      <a:endParaRPr lang="it-IT" sz="1000" kern="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5791996"/>
                  </a:ext>
                </a:extLst>
              </a:tr>
            </a:tbl>
          </a:graphicData>
        </a:graphic>
      </p:graphicFrame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B432302A-0294-8F32-2F46-394C8191EA93}"/>
              </a:ext>
            </a:extLst>
          </p:cNvPr>
          <p:cNvSpPr txBox="1"/>
          <p:nvPr/>
        </p:nvSpPr>
        <p:spPr>
          <a:xfrm>
            <a:off x="5784500" y="2419916"/>
            <a:ext cx="3334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900">
                <a:latin typeface="+mj-lt"/>
              </a:rPr>
              <a:t>Settori per tipo di contributo apportato ai flussi occupazionali. </a:t>
            </a:r>
          </a:p>
          <a:p>
            <a:pPr algn="r"/>
            <a:r>
              <a:rPr lang="it-IT" sz="900">
                <a:latin typeface="+mj-lt"/>
              </a:rPr>
              <a:t>Area: Lombardia. Periodo: media anni 2022 – 2024.</a:t>
            </a:r>
          </a:p>
        </p:txBody>
      </p:sp>
      <p:sp>
        <p:nvSpPr>
          <p:cNvPr id="12" name="Segnaposto piè di pagina 3">
            <a:extLst>
              <a:ext uri="{FF2B5EF4-FFF2-40B4-BE49-F238E27FC236}">
                <a16:creationId xmlns:a16="http://schemas.microsoft.com/office/drawing/2014/main" id="{2BFB5984-C325-1781-13F1-94B9A4250E4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572000" y="4826897"/>
            <a:ext cx="3107410" cy="273844"/>
          </a:xfrm>
          <a:prstGeom prst="rect">
            <a:avLst/>
          </a:prstGeom>
        </p:spPr>
        <p:txBody>
          <a:bodyPr/>
          <a:lstStyle/>
          <a:p>
            <a:r>
              <a:rPr lang="it-IT"/>
              <a:t>Una Regione, tante anime. La Lombardia e le sue geografie del lavoro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DF9EA644-E0B4-E22F-4238-E20779FB522E}"/>
              </a:ext>
            </a:extLst>
          </p:cNvPr>
          <p:cNvSpPr txBox="1"/>
          <p:nvPr/>
        </p:nvSpPr>
        <p:spPr>
          <a:xfrm>
            <a:off x="6890739" y="3482547"/>
            <a:ext cx="1249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>
                <a:solidFill>
                  <a:schemeClr val="bg1"/>
                </a:solidFill>
                <a:latin typeface="+mj-lt"/>
              </a:rPr>
              <a:t>Le identità</a:t>
            </a:r>
          </a:p>
          <a:p>
            <a:pPr algn="ctr"/>
            <a:r>
              <a:rPr lang="it-IT">
                <a:solidFill>
                  <a:schemeClr val="bg1"/>
                </a:solidFill>
                <a:latin typeface="+mj-lt"/>
              </a:rPr>
              <a:t>locali</a:t>
            </a:r>
          </a:p>
        </p:txBody>
      </p:sp>
      <p:cxnSp>
        <p:nvCxnSpPr>
          <p:cNvPr id="14" name="Connettore 2 13">
            <a:extLst>
              <a:ext uri="{FF2B5EF4-FFF2-40B4-BE49-F238E27FC236}">
                <a16:creationId xmlns:a16="http://schemas.microsoft.com/office/drawing/2014/main" id="{F8B48C7E-F333-B7A2-6F3E-A3B7841EB606}"/>
              </a:ext>
            </a:extLst>
          </p:cNvPr>
          <p:cNvCxnSpPr/>
          <p:nvPr/>
        </p:nvCxnSpPr>
        <p:spPr>
          <a:xfrm>
            <a:off x="5044698" y="3239146"/>
            <a:ext cx="1645027" cy="340962"/>
          </a:xfrm>
          <a:prstGeom prst="straightConnector1">
            <a:avLst/>
          </a:prstGeom>
          <a:ln>
            <a:solidFill>
              <a:schemeClr val="accent4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>
            <a:extLst>
              <a:ext uri="{FF2B5EF4-FFF2-40B4-BE49-F238E27FC236}">
                <a16:creationId xmlns:a16="http://schemas.microsoft.com/office/drawing/2014/main" id="{9AEB6731-DFDE-1407-F180-0064D8548433}"/>
              </a:ext>
            </a:extLst>
          </p:cNvPr>
          <p:cNvCxnSpPr>
            <a:cxnSpLocks/>
          </p:cNvCxnSpPr>
          <p:nvPr/>
        </p:nvCxnSpPr>
        <p:spPr>
          <a:xfrm>
            <a:off x="7335762" y="2295585"/>
            <a:ext cx="92990" cy="992246"/>
          </a:xfrm>
          <a:prstGeom prst="straightConnector1">
            <a:avLst/>
          </a:prstGeom>
          <a:ln>
            <a:solidFill>
              <a:schemeClr val="accent4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egnaposto data 2">
            <a:extLst>
              <a:ext uri="{FF2B5EF4-FFF2-40B4-BE49-F238E27FC236}">
                <a16:creationId xmlns:a16="http://schemas.microsoft.com/office/drawing/2014/main" id="{722BEAED-483B-5D67-5766-97388B3AE8BB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2438400" y="4826897"/>
            <a:ext cx="2133600" cy="273844"/>
          </a:xfrm>
          <a:prstGeom prst="rect">
            <a:avLst/>
          </a:prstGeom>
        </p:spPr>
        <p:txBody>
          <a:bodyPr/>
          <a:lstStyle/>
          <a:p>
            <a:r>
              <a:rPr lang="it-IT"/>
              <a:t>19 marzo 2026</a:t>
            </a:r>
          </a:p>
        </p:txBody>
      </p:sp>
    </p:spTree>
    <p:extLst>
      <p:ext uri="{BB962C8B-B14F-4D97-AF65-F5344CB8AC3E}">
        <p14:creationId xmlns:p14="http://schemas.microsoft.com/office/powerpoint/2010/main" val="21121694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51C32-7997-2DE4-6FBB-FBA7B655AC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>
            <a:extLst>
              <a:ext uri="{FF2B5EF4-FFF2-40B4-BE49-F238E27FC236}">
                <a16:creationId xmlns:a16="http://schemas.microsoft.com/office/drawing/2014/main" id="{E75E1F7A-BDBC-3455-CB91-3A7A88460E6B}"/>
              </a:ext>
            </a:extLst>
          </p:cNvPr>
          <p:cNvSpPr/>
          <p:nvPr/>
        </p:nvSpPr>
        <p:spPr>
          <a:xfrm>
            <a:off x="0" y="1157271"/>
            <a:ext cx="9144000" cy="1566797"/>
          </a:xfrm>
          <a:prstGeom prst="rect">
            <a:avLst/>
          </a:prstGeom>
          <a:solidFill>
            <a:srgbClr val="E7E7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DA1CA808-234E-BC68-93D5-D30FE14B3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30</a:t>
            </a:fld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7ABFD51-2A74-6A7F-F5C3-9EA5ECB85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La filiera agro-alimentare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207AD670-C20F-5E8E-724A-CD88183F382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it-IT"/>
              <a:t>Quadro generale</a:t>
            </a:r>
          </a:p>
        </p:txBody>
      </p: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57D0A9B7-A5DC-014E-003A-E1153310CF30}"/>
              </a:ext>
            </a:extLst>
          </p:cNvPr>
          <p:cNvGrpSpPr/>
          <p:nvPr/>
        </p:nvGrpSpPr>
        <p:grpSpPr>
          <a:xfrm rot="5400000">
            <a:off x="7193389" y="1212798"/>
            <a:ext cx="1380761" cy="1475355"/>
            <a:chOff x="647350" y="2122284"/>
            <a:chExt cx="1512000" cy="1512000"/>
          </a:xfrm>
        </p:grpSpPr>
        <p:sp>
          <p:nvSpPr>
            <p:cNvPr id="12" name="Ovale 11">
              <a:extLst>
                <a:ext uri="{FF2B5EF4-FFF2-40B4-BE49-F238E27FC236}">
                  <a16:creationId xmlns:a16="http://schemas.microsoft.com/office/drawing/2014/main" id="{5F74F7D5-A941-CDF7-0CD9-7BDD7F7C3002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755350" y="2230284"/>
              <a:ext cx="1296000" cy="1296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400" b="1"/>
                <a:t>241.921</a:t>
              </a:r>
            </a:p>
            <a:p>
              <a:pPr algn="ctr"/>
              <a:r>
                <a:rPr lang="it-IT" sz="800"/>
                <a:t>AVVIAMENTI</a:t>
              </a:r>
            </a:p>
            <a:p>
              <a:pPr algn="ctr"/>
              <a:r>
                <a:rPr lang="it-IT" sz="800"/>
                <a:t>(2022-2024)</a:t>
              </a:r>
            </a:p>
            <a:p>
              <a:pPr algn="ctr"/>
              <a:endParaRPr lang="it-IT" sz="800"/>
            </a:p>
            <a:p>
              <a:pPr algn="ctr"/>
              <a:r>
                <a:rPr lang="it-IT" sz="1200" b="1"/>
                <a:t>5,4% </a:t>
              </a:r>
            </a:p>
            <a:p>
              <a:pPr algn="ctr"/>
              <a:r>
                <a:rPr lang="it-IT" sz="800"/>
                <a:t>sul totale economia</a:t>
              </a:r>
            </a:p>
            <a:p>
              <a:pPr algn="ctr"/>
              <a:endParaRPr lang="it-IT" sz="800"/>
            </a:p>
          </p:txBody>
        </p:sp>
        <p:sp>
          <p:nvSpPr>
            <p:cNvPr id="13" name="Arco a tutto sesto 12">
              <a:extLst>
                <a:ext uri="{FF2B5EF4-FFF2-40B4-BE49-F238E27FC236}">
                  <a16:creationId xmlns:a16="http://schemas.microsoft.com/office/drawing/2014/main" id="{0ACF52E3-2694-368F-044E-1573E7040C9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7350" y="2122284"/>
              <a:ext cx="1512000" cy="1512000"/>
            </a:xfrm>
            <a:prstGeom prst="blockArc">
              <a:avLst>
                <a:gd name="adj1" fmla="val 5433561"/>
                <a:gd name="adj2" fmla="val 32421"/>
                <a:gd name="adj3" fmla="val 1407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grpSp>
        <p:nvGrpSpPr>
          <p:cNvPr id="37" name="Gruppo 36">
            <a:extLst>
              <a:ext uri="{FF2B5EF4-FFF2-40B4-BE49-F238E27FC236}">
                <a16:creationId xmlns:a16="http://schemas.microsoft.com/office/drawing/2014/main" id="{D04F7FA1-3913-5755-16F7-48C7B1C9FC0E}"/>
              </a:ext>
            </a:extLst>
          </p:cNvPr>
          <p:cNvGrpSpPr/>
          <p:nvPr/>
        </p:nvGrpSpPr>
        <p:grpSpPr>
          <a:xfrm>
            <a:off x="462526" y="1509476"/>
            <a:ext cx="2606724" cy="1131379"/>
            <a:chOff x="462526" y="1260094"/>
            <a:chExt cx="3146246" cy="1380762"/>
          </a:xfrm>
        </p:grpSpPr>
        <p:grpSp>
          <p:nvGrpSpPr>
            <p:cNvPr id="10" name="Gruppo 9">
              <a:extLst>
                <a:ext uri="{FF2B5EF4-FFF2-40B4-BE49-F238E27FC236}">
                  <a16:creationId xmlns:a16="http://schemas.microsoft.com/office/drawing/2014/main" id="{2E424D8A-81C1-7013-DA2B-CC9697A6C292}"/>
                </a:ext>
              </a:extLst>
            </p:cNvPr>
            <p:cNvGrpSpPr/>
            <p:nvPr/>
          </p:nvGrpSpPr>
          <p:grpSpPr>
            <a:xfrm>
              <a:off x="462526" y="1260095"/>
              <a:ext cx="1475355" cy="1380761"/>
              <a:chOff x="647350" y="2122284"/>
              <a:chExt cx="1512000" cy="1512000"/>
            </a:xfrm>
          </p:grpSpPr>
          <p:sp>
            <p:nvSpPr>
              <p:cNvPr id="7" name="Ovale 6">
                <a:extLst>
                  <a:ext uri="{FF2B5EF4-FFF2-40B4-BE49-F238E27FC236}">
                    <a16:creationId xmlns:a16="http://schemas.microsoft.com/office/drawing/2014/main" id="{CC97482C-C234-3A68-EE7D-2BC3D33EBFB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55351" y="2230284"/>
                <a:ext cx="1296000" cy="1296000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1100" b="1"/>
                  <a:t>43.500 </a:t>
                </a:r>
              </a:p>
              <a:p>
                <a:pPr algn="ctr"/>
                <a:r>
                  <a:rPr lang="it-IT" sz="700"/>
                  <a:t>CENTRI AZIENDALI</a:t>
                </a:r>
              </a:p>
              <a:p>
                <a:pPr algn="ctr"/>
                <a:endParaRPr lang="it-IT" sz="700"/>
              </a:p>
              <a:p>
                <a:pPr algn="ctr"/>
                <a:r>
                  <a:rPr lang="it-IT" sz="1100" b="1"/>
                  <a:t>244.552</a:t>
                </a:r>
              </a:p>
              <a:p>
                <a:pPr algn="ctr"/>
                <a:r>
                  <a:rPr lang="it-IT" sz="600"/>
                  <a:t>ADDETTI</a:t>
                </a:r>
              </a:p>
              <a:p>
                <a:pPr algn="ctr"/>
                <a:endParaRPr lang="it-IT" sz="700"/>
              </a:p>
            </p:txBody>
          </p:sp>
          <p:sp>
            <p:nvSpPr>
              <p:cNvPr id="9" name="Arco a tutto sesto 8">
                <a:extLst>
                  <a:ext uri="{FF2B5EF4-FFF2-40B4-BE49-F238E27FC236}">
                    <a16:creationId xmlns:a16="http://schemas.microsoft.com/office/drawing/2014/main" id="{8F14F5F9-76DF-85F2-3E23-744FE05B620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47350" y="2122284"/>
                <a:ext cx="1512000" cy="1512000"/>
              </a:xfrm>
              <a:prstGeom prst="blockArc">
                <a:avLst>
                  <a:gd name="adj1" fmla="val 5433561"/>
                  <a:gd name="adj2" fmla="val 32421"/>
                  <a:gd name="adj3" fmla="val 1407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6" name="Gruppo 15">
              <a:extLst>
                <a:ext uri="{FF2B5EF4-FFF2-40B4-BE49-F238E27FC236}">
                  <a16:creationId xmlns:a16="http://schemas.microsoft.com/office/drawing/2014/main" id="{27B831BF-169D-3838-5B3F-8E3E3D57FB9E}"/>
                </a:ext>
              </a:extLst>
            </p:cNvPr>
            <p:cNvGrpSpPr/>
            <p:nvPr/>
          </p:nvGrpSpPr>
          <p:grpSpPr>
            <a:xfrm rot="10800000">
              <a:off x="2133417" y="1260094"/>
              <a:ext cx="1475355" cy="1380761"/>
              <a:chOff x="647350" y="2122284"/>
              <a:chExt cx="1512000" cy="1512000"/>
            </a:xfrm>
          </p:grpSpPr>
          <p:sp>
            <p:nvSpPr>
              <p:cNvPr id="17" name="Ovale 16">
                <a:extLst>
                  <a:ext uri="{FF2B5EF4-FFF2-40B4-BE49-F238E27FC236}">
                    <a16:creationId xmlns:a16="http://schemas.microsoft.com/office/drawing/2014/main" id="{D3305431-0690-668E-9D5D-BE9131817040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755350" y="2230284"/>
                <a:ext cx="1296000" cy="1296000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1100" b="1"/>
                  <a:t>39,7% </a:t>
                </a:r>
              </a:p>
              <a:p>
                <a:pPr algn="ctr"/>
                <a:r>
                  <a:rPr lang="it-IT" sz="700"/>
                  <a:t>SAU</a:t>
                </a:r>
              </a:p>
              <a:p>
                <a:pPr algn="ctr"/>
                <a:endParaRPr lang="it-IT" sz="700"/>
              </a:p>
              <a:p>
                <a:pPr algn="ctr"/>
                <a:r>
                  <a:rPr lang="it-IT" sz="1100"/>
                  <a:t>975.000 </a:t>
                </a:r>
              </a:p>
              <a:p>
                <a:pPr algn="ctr"/>
                <a:r>
                  <a:rPr lang="it-IT" sz="700"/>
                  <a:t>ha</a:t>
                </a:r>
              </a:p>
            </p:txBody>
          </p:sp>
          <p:sp>
            <p:nvSpPr>
              <p:cNvPr id="18" name="Arco a tutto sesto 17">
                <a:extLst>
                  <a:ext uri="{FF2B5EF4-FFF2-40B4-BE49-F238E27FC236}">
                    <a16:creationId xmlns:a16="http://schemas.microsoft.com/office/drawing/2014/main" id="{304798E6-717D-D204-33C4-62592273FAA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47350" y="2122284"/>
                <a:ext cx="1512000" cy="1512000"/>
              </a:xfrm>
              <a:prstGeom prst="blockArc">
                <a:avLst>
                  <a:gd name="adj1" fmla="val 10808785"/>
                  <a:gd name="adj2" fmla="val 32421"/>
                  <a:gd name="adj3" fmla="val 1407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38" name="Gruppo 37">
            <a:extLst>
              <a:ext uri="{FF2B5EF4-FFF2-40B4-BE49-F238E27FC236}">
                <a16:creationId xmlns:a16="http://schemas.microsoft.com/office/drawing/2014/main" id="{CFCB9819-7F4F-7CB0-E5EC-C96692A090E0}"/>
              </a:ext>
            </a:extLst>
          </p:cNvPr>
          <p:cNvGrpSpPr/>
          <p:nvPr/>
        </p:nvGrpSpPr>
        <p:grpSpPr>
          <a:xfrm>
            <a:off x="3804310" y="1509476"/>
            <a:ext cx="2644257" cy="1131379"/>
            <a:chOff x="3804310" y="1260094"/>
            <a:chExt cx="3146246" cy="1380762"/>
          </a:xfrm>
        </p:grpSpPr>
        <p:grpSp>
          <p:nvGrpSpPr>
            <p:cNvPr id="22" name="Gruppo 21">
              <a:extLst>
                <a:ext uri="{FF2B5EF4-FFF2-40B4-BE49-F238E27FC236}">
                  <a16:creationId xmlns:a16="http://schemas.microsoft.com/office/drawing/2014/main" id="{0DBA5EA1-5825-336A-9E61-1400E9A83415}"/>
                </a:ext>
              </a:extLst>
            </p:cNvPr>
            <p:cNvGrpSpPr/>
            <p:nvPr/>
          </p:nvGrpSpPr>
          <p:grpSpPr>
            <a:xfrm>
              <a:off x="3804310" y="1260095"/>
              <a:ext cx="1475355" cy="1380761"/>
              <a:chOff x="647350" y="2122284"/>
              <a:chExt cx="1512000" cy="1512000"/>
            </a:xfrm>
          </p:grpSpPr>
          <p:sp>
            <p:nvSpPr>
              <p:cNvPr id="23" name="Ovale 22">
                <a:extLst>
                  <a:ext uri="{FF2B5EF4-FFF2-40B4-BE49-F238E27FC236}">
                    <a16:creationId xmlns:a16="http://schemas.microsoft.com/office/drawing/2014/main" id="{F49C4E63-2353-A35F-71EC-F99DEFD7462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55350" y="2230284"/>
                <a:ext cx="1296000" cy="1296000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1100" b="1"/>
                  <a:t>5.947 </a:t>
                </a:r>
              </a:p>
              <a:p>
                <a:pPr algn="ctr"/>
                <a:r>
                  <a:rPr lang="it-IT" sz="700"/>
                  <a:t>UNITA’ LOCALI</a:t>
                </a:r>
              </a:p>
            </p:txBody>
          </p:sp>
          <p:sp>
            <p:nvSpPr>
              <p:cNvPr id="24" name="Arco a tutto sesto 23">
                <a:extLst>
                  <a:ext uri="{FF2B5EF4-FFF2-40B4-BE49-F238E27FC236}">
                    <a16:creationId xmlns:a16="http://schemas.microsoft.com/office/drawing/2014/main" id="{22633A17-58E9-39CC-D1B1-4EAE70B5217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47350" y="2122284"/>
                <a:ext cx="1512000" cy="1512000"/>
              </a:xfrm>
              <a:prstGeom prst="blockArc">
                <a:avLst>
                  <a:gd name="adj1" fmla="val 10808785"/>
                  <a:gd name="adj2" fmla="val 32421"/>
                  <a:gd name="adj3" fmla="val 1407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5" name="Gruppo 24">
              <a:extLst>
                <a:ext uri="{FF2B5EF4-FFF2-40B4-BE49-F238E27FC236}">
                  <a16:creationId xmlns:a16="http://schemas.microsoft.com/office/drawing/2014/main" id="{8AEDECB5-D90F-6405-10A0-D28A2210108E}"/>
                </a:ext>
              </a:extLst>
            </p:cNvPr>
            <p:cNvGrpSpPr/>
            <p:nvPr/>
          </p:nvGrpSpPr>
          <p:grpSpPr>
            <a:xfrm rot="10800000">
              <a:off x="5475201" y="1260094"/>
              <a:ext cx="1475355" cy="1380761"/>
              <a:chOff x="647350" y="2122284"/>
              <a:chExt cx="1512000" cy="1512000"/>
            </a:xfrm>
          </p:grpSpPr>
          <p:sp>
            <p:nvSpPr>
              <p:cNvPr id="26" name="Ovale 25">
                <a:extLst>
                  <a:ext uri="{FF2B5EF4-FFF2-40B4-BE49-F238E27FC236}">
                    <a16:creationId xmlns:a16="http://schemas.microsoft.com/office/drawing/2014/main" id="{B6D1D07B-155B-E7F1-5794-41B8EE9B764A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755350" y="2230284"/>
                <a:ext cx="1296000" cy="1296000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1050" b="1"/>
                  <a:t>72.168</a:t>
                </a:r>
              </a:p>
              <a:p>
                <a:pPr algn="ctr"/>
                <a:r>
                  <a:rPr lang="it-IT" sz="800"/>
                  <a:t>ADDETTI</a:t>
                </a:r>
              </a:p>
              <a:p>
                <a:pPr algn="ctr"/>
                <a:endParaRPr lang="it-IT" sz="800"/>
              </a:p>
              <a:p>
                <a:pPr algn="ctr"/>
                <a:r>
                  <a:rPr lang="it-IT" sz="1050" b="1"/>
                  <a:t>1,9% </a:t>
                </a:r>
              </a:p>
              <a:p>
                <a:pPr algn="ctr"/>
                <a:r>
                  <a:rPr lang="it-IT" sz="800"/>
                  <a:t>sul totale </a:t>
                </a:r>
              </a:p>
              <a:p>
                <a:pPr algn="ctr"/>
                <a:r>
                  <a:rPr lang="it-IT" sz="800"/>
                  <a:t>economia</a:t>
                </a:r>
              </a:p>
              <a:p>
                <a:pPr algn="ctr"/>
                <a:endParaRPr lang="it-IT" sz="800"/>
              </a:p>
            </p:txBody>
          </p:sp>
          <p:sp>
            <p:nvSpPr>
              <p:cNvPr id="28" name="Arco a tutto sesto 27">
                <a:extLst>
                  <a:ext uri="{FF2B5EF4-FFF2-40B4-BE49-F238E27FC236}">
                    <a16:creationId xmlns:a16="http://schemas.microsoft.com/office/drawing/2014/main" id="{A49E3CBD-D0D3-F687-163D-0275A1C3C69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47350" y="2122284"/>
                <a:ext cx="1512000" cy="1512000"/>
              </a:xfrm>
              <a:prstGeom prst="blockArc">
                <a:avLst>
                  <a:gd name="adj1" fmla="val 10808785"/>
                  <a:gd name="adj2" fmla="val 32421"/>
                  <a:gd name="adj3" fmla="val 1407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4" name="Segnaposto contenuto 9">
            <a:extLst>
              <a:ext uri="{FF2B5EF4-FFF2-40B4-BE49-F238E27FC236}">
                <a16:creationId xmlns:a16="http://schemas.microsoft.com/office/drawing/2014/main" id="{F05B3906-B64E-1A5D-6957-EC26890E443D}"/>
              </a:ext>
            </a:extLst>
          </p:cNvPr>
          <p:cNvSpPr txBox="1">
            <a:spLocks/>
          </p:cNvSpPr>
          <p:nvPr/>
        </p:nvSpPr>
        <p:spPr>
          <a:xfrm>
            <a:off x="272005" y="2806303"/>
            <a:ext cx="4199306" cy="1953872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135731" indent="-135731" algn="l" defTabSz="342900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Char char="•"/>
              <a:tabLst/>
              <a:defRPr sz="105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03622" indent="-136922" algn="l" defTabSz="342900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Char char="–"/>
              <a:tabLst/>
              <a:defRPr sz="105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670322" indent="-135731" algn="l" defTabSz="342900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Char char="•"/>
              <a:tabLst/>
              <a:defRPr sz="9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933450" indent="-130969" algn="l" defTabSz="342900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Char char="–"/>
              <a:tabLst/>
              <a:defRPr sz="9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201341" indent="-130969" algn="l" defTabSz="342900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Char char="»"/>
              <a:tabLst/>
              <a:defRPr sz="9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it-IT" sz="1200"/>
              <a:t>Considerando le </a:t>
            </a:r>
            <a:r>
              <a:rPr lang="it-IT" sz="1200" b="1"/>
              <a:t>attività</a:t>
            </a:r>
            <a:r>
              <a:rPr lang="it-IT" sz="1200"/>
              <a:t> della filiera:  </a:t>
            </a:r>
          </a:p>
          <a:p>
            <a:pPr marL="135255" indent="-135255">
              <a:lnSpc>
                <a:spcPct val="100000"/>
              </a:lnSpc>
            </a:pPr>
            <a:r>
              <a:rPr lang="it-IT" sz="1100" b="1"/>
              <a:t>Attività primarie (produzione):</a:t>
            </a:r>
          </a:p>
          <a:p>
            <a:pPr marL="403225" lvl="1" indent="-136525">
              <a:lnSpc>
                <a:spcPct val="100000"/>
              </a:lnSpc>
            </a:pPr>
            <a:r>
              <a:rPr lang="it-IT" sz="1100" b="1">
                <a:solidFill>
                  <a:schemeClr val="bg2"/>
                </a:solidFill>
              </a:rPr>
              <a:t>A.01 – Coltivazioni agricole</a:t>
            </a:r>
          </a:p>
          <a:p>
            <a:pPr marL="403225" lvl="1" indent="-136525">
              <a:lnSpc>
                <a:spcPct val="100000"/>
              </a:lnSpc>
            </a:pPr>
            <a:r>
              <a:rPr lang="it-IT" sz="1100" b="1"/>
              <a:t>A.02 – Silvicoltura</a:t>
            </a:r>
          </a:p>
          <a:p>
            <a:pPr marL="403225" lvl="1" indent="-136525">
              <a:lnSpc>
                <a:spcPct val="100000"/>
              </a:lnSpc>
            </a:pPr>
            <a:r>
              <a:rPr lang="it-IT" sz="1100" b="1"/>
              <a:t>A.03 – Pesca e acquacoltura</a:t>
            </a:r>
          </a:p>
          <a:p>
            <a:pPr marL="135255" indent="-135255">
              <a:lnSpc>
                <a:spcPct val="100000"/>
              </a:lnSpc>
            </a:pPr>
            <a:r>
              <a:rPr lang="it-IT" sz="1100" b="1"/>
              <a:t>Attività della trasformazione:</a:t>
            </a:r>
          </a:p>
          <a:p>
            <a:pPr marL="403225" lvl="1" indent="-136525">
              <a:lnSpc>
                <a:spcPct val="100000"/>
              </a:lnSpc>
            </a:pPr>
            <a:r>
              <a:rPr lang="it-IT" sz="1100" b="1">
                <a:solidFill>
                  <a:schemeClr val="tx2"/>
                </a:solidFill>
              </a:rPr>
              <a:t>C.10 – Industrie alimentari</a:t>
            </a:r>
          </a:p>
          <a:p>
            <a:pPr marL="403225" lvl="1" indent="-136525">
              <a:lnSpc>
                <a:spcPct val="100000"/>
              </a:lnSpc>
            </a:pPr>
            <a:r>
              <a:rPr lang="it-IT" sz="1100" b="1"/>
              <a:t>C.11 – Industria delle bevande</a:t>
            </a:r>
          </a:p>
          <a:p>
            <a:pPr marL="403225" lvl="1" indent="-136525">
              <a:lnSpc>
                <a:spcPct val="100000"/>
              </a:lnSpc>
            </a:pPr>
            <a:r>
              <a:rPr lang="it-IT" sz="1100" b="1"/>
              <a:t>C.12 – Industria del tabacco</a:t>
            </a:r>
          </a:p>
          <a:p>
            <a:pPr marL="4036695" indent="-179070">
              <a:lnSpc>
                <a:spcPct val="100000"/>
              </a:lnSpc>
            </a:pPr>
            <a:endParaRPr lang="it-IT"/>
          </a:p>
          <a:p>
            <a:pPr marL="0" indent="0">
              <a:lnSpc>
                <a:spcPct val="100000"/>
              </a:lnSpc>
              <a:buNone/>
            </a:pPr>
            <a:endParaRPr lang="it-IT" sz="700"/>
          </a:p>
        </p:txBody>
      </p:sp>
      <p:sp>
        <p:nvSpPr>
          <p:cNvPr id="19" name="Freccia a destra 18">
            <a:extLst>
              <a:ext uri="{FF2B5EF4-FFF2-40B4-BE49-F238E27FC236}">
                <a16:creationId xmlns:a16="http://schemas.microsoft.com/office/drawing/2014/main" id="{8ACFB461-6942-7663-7B25-0CC6B1B2C127}"/>
              </a:ext>
            </a:extLst>
          </p:cNvPr>
          <p:cNvSpPr/>
          <p:nvPr/>
        </p:nvSpPr>
        <p:spPr>
          <a:xfrm>
            <a:off x="4572000" y="3639337"/>
            <a:ext cx="330851" cy="207169"/>
          </a:xfrm>
          <a:prstGeom prst="rightArrow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4BCAE0DF-C8CD-6E5A-8BEC-778A8BB22360}"/>
              </a:ext>
            </a:extLst>
          </p:cNvPr>
          <p:cNvSpPr txBox="1"/>
          <p:nvPr/>
        </p:nvSpPr>
        <p:spPr>
          <a:xfrm>
            <a:off x="4979361" y="2875298"/>
            <a:ext cx="433346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600" b="1"/>
              <a:t>39</a:t>
            </a:r>
            <a:r>
              <a:rPr lang="it-IT" sz="1600"/>
              <a:t> su </a:t>
            </a:r>
            <a:r>
              <a:rPr lang="it-IT" sz="1600" b="1"/>
              <a:t>64 </a:t>
            </a:r>
            <a:r>
              <a:rPr lang="it-IT" sz="1600"/>
              <a:t>territori mostrano una sovrarappresentazione delle quote di avviamenti nella filiera agro-alimentare rispetto alla media regionale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600"/>
              <a:t>di cui </a:t>
            </a:r>
            <a:r>
              <a:rPr lang="it-IT" sz="1600" b="1"/>
              <a:t>19 </a:t>
            </a:r>
            <a:r>
              <a:rPr lang="it-IT" sz="1600"/>
              <a:t>sono specializzati in entrambe le attività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600" b="1"/>
              <a:t>25</a:t>
            </a:r>
            <a:r>
              <a:rPr lang="it-IT" sz="1600"/>
              <a:t> sono privi di specializzazione</a:t>
            </a:r>
          </a:p>
        </p:txBody>
      </p:sp>
      <p:sp>
        <p:nvSpPr>
          <p:cNvPr id="15" name="Segnaposto contenuto 9">
            <a:extLst>
              <a:ext uri="{FF2B5EF4-FFF2-40B4-BE49-F238E27FC236}">
                <a16:creationId xmlns:a16="http://schemas.microsoft.com/office/drawing/2014/main" id="{0DFC1F70-3ADC-CF26-494F-E97331F2E543}"/>
              </a:ext>
            </a:extLst>
          </p:cNvPr>
          <p:cNvSpPr txBox="1">
            <a:spLocks/>
          </p:cNvSpPr>
          <p:nvPr/>
        </p:nvSpPr>
        <p:spPr>
          <a:xfrm>
            <a:off x="717568" y="1163230"/>
            <a:ext cx="2104593" cy="384948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135731" indent="-135731" algn="l" defTabSz="342900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Char char="•"/>
              <a:tabLst/>
              <a:defRPr sz="105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03622" indent="-136922" algn="l" defTabSz="342900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Char char="–"/>
              <a:tabLst/>
              <a:defRPr sz="105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670322" indent="-135731" algn="l" defTabSz="342900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Char char="•"/>
              <a:tabLst/>
              <a:defRPr sz="9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933450" indent="-130969" algn="l" defTabSz="342900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Char char="–"/>
              <a:tabLst/>
              <a:defRPr sz="9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201341" indent="-130969" algn="l" defTabSz="342900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Char char="»"/>
              <a:tabLst/>
              <a:defRPr sz="9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it-IT" sz="1800" b="1">
                <a:solidFill>
                  <a:schemeClr val="accent4"/>
                </a:solidFill>
              </a:rPr>
              <a:t>Produzione</a:t>
            </a:r>
          </a:p>
          <a:p>
            <a:pPr marL="0" indent="0" algn="just">
              <a:buNone/>
            </a:pPr>
            <a:endParaRPr lang="it-IT" sz="1800"/>
          </a:p>
        </p:txBody>
      </p:sp>
      <p:sp>
        <p:nvSpPr>
          <p:cNvPr id="21" name="Segnaposto data 2">
            <a:extLst>
              <a:ext uri="{FF2B5EF4-FFF2-40B4-BE49-F238E27FC236}">
                <a16:creationId xmlns:a16="http://schemas.microsoft.com/office/drawing/2014/main" id="{78B1F879-AD0D-1D9D-C880-D7B2C2908548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2438400" y="4826897"/>
            <a:ext cx="2133600" cy="273844"/>
          </a:xfrm>
          <a:prstGeom prst="rect">
            <a:avLst/>
          </a:prstGeom>
        </p:spPr>
        <p:txBody>
          <a:bodyPr/>
          <a:lstStyle/>
          <a:p>
            <a:r>
              <a:rPr lang="it-IT"/>
              <a:t>19 marzo 2026</a:t>
            </a:r>
          </a:p>
        </p:txBody>
      </p:sp>
      <p:sp>
        <p:nvSpPr>
          <p:cNvPr id="27" name="Segnaposto piè di pagina 3">
            <a:extLst>
              <a:ext uri="{FF2B5EF4-FFF2-40B4-BE49-F238E27FC236}">
                <a16:creationId xmlns:a16="http://schemas.microsoft.com/office/drawing/2014/main" id="{699496BC-A435-4A40-7F6A-FF950747143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572000" y="4826897"/>
            <a:ext cx="3368842" cy="273844"/>
          </a:xfrm>
          <a:prstGeom prst="rect">
            <a:avLst/>
          </a:prstGeom>
        </p:spPr>
        <p:txBody>
          <a:bodyPr/>
          <a:lstStyle/>
          <a:p>
            <a:r>
              <a:rPr lang="it-IT"/>
              <a:t>Una Regione, tante anime. La Lombardia e le sue geografie del lavoro</a:t>
            </a:r>
          </a:p>
        </p:txBody>
      </p:sp>
      <p:sp>
        <p:nvSpPr>
          <p:cNvPr id="31" name="Freccia a destra 30">
            <a:extLst>
              <a:ext uri="{FF2B5EF4-FFF2-40B4-BE49-F238E27FC236}">
                <a16:creationId xmlns:a16="http://schemas.microsoft.com/office/drawing/2014/main" id="{B36276EE-155A-D83E-72DE-59D018CE359A}"/>
              </a:ext>
            </a:extLst>
          </p:cNvPr>
          <p:cNvSpPr/>
          <p:nvPr/>
        </p:nvSpPr>
        <p:spPr>
          <a:xfrm rot="2429685">
            <a:off x="3638497" y="3327426"/>
            <a:ext cx="330851" cy="207169"/>
          </a:xfrm>
          <a:prstGeom prst="rightArrow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2" name="Freccia a destra 31">
            <a:extLst>
              <a:ext uri="{FF2B5EF4-FFF2-40B4-BE49-F238E27FC236}">
                <a16:creationId xmlns:a16="http://schemas.microsoft.com/office/drawing/2014/main" id="{C7034369-46B5-E6E4-EE41-3FC3478F44E5}"/>
              </a:ext>
            </a:extLst>
          </p:cNvPr>
          <p:cNvSpPr/>
          <p:nvPr/>
        </p:nvSpPr>
        <p:spPr>
          <a:xfrm rot="19070811">
            <a:off x="3595279" y="3937214"/>
            <a:ext cx="330851" cy="207169"/>
          </a:xfrm>
          <a:prstGeom prst="rightArrow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2"/>
              </a:solidFill>
            </a:endParaRPr>
          </a:p>
        </p:txBody>
      </p:sp>
      <p:sp>
        <p:nvSpPr>
          <p:cNvPr id="33" name="Ovale 32">
            <a:extLst>
              <a:ext uri="{FF2B5EF4-FFF2-40B4-BE49-F238E27FC236}">
                <a16:creationId xmlns:a16="http://schemas.microsoft.com/office/drawing/2014/main" id="{C7DFED81-7F3F-315E-CD4C-548C9A1825F0}"/>
              </a:ext>
            </a:extLst>
          </p:cNvPr>
          <p:cNvSpPr/>
          <p:nvPr/>
        </p:nvSpPr>
        <p:spPr>
          <a:xfrm>
            <a:off x="4172318" y="3639337"/>
            <a:ext cx="238539" cy="205506"/>
          </a:xfrm>
          <a:prstGeom prst="ellipse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9" name="Segnaposto contenuto 9">
            <a:extLst>
              <a:ext uri="{FF2B5EF4-FFF2-40B4-BE49-F238E27FC236}">
                <a16:creationId xmlns:a16="http://schemas.microsoft.com/office/drawing/2014/main" id="{5CAA1225-7C95-7152-0AD3-42E591993D23}"/>
              </a:ext>
            </a:extLst>
          </p:cNvPr>
          <p:cNvSpPr txBox="1">
            <a:spLocks/>
          </p:cNvSpPr>
          <p:nvPr/>
        </p:nvSpPr>
        <p:spPr>
          <a:xfrm>
            <a:off x="4096368" y="1139172"/>
            <a:ext cx="2104593" cy="384948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135731" indent="-135731" algn="l" defTabSz="342900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Char char="•"/>
              <a:tabLst/>
              <a:defRPr sz="105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03622" indent="-136922" algn="l" defTabSz="342900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Char char="–"/>
              <a:tabLst/>
              <a:defRPr sz="105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670322" indent="-135731" algn="l" defTabSz="342900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Char char="•"/>
              <a:tabLst/>
              <a:defRPr sz="9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933450" indent="-130969" algn="l" defTabSz="342900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Char char="–"/>
              <a:tabLst/>
              <a:defRPr sz="9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201341" indent="-130969" algn="l" defTabSz="342900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Char char="»"/>
              <a:tabLst/>
              <a:defRPr sz="9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it-IT" sz="1800" b="1">
                <a:solidFill>
                  <a:schemeClr val="accent4"/>
                </a:solidFill>
              </a:rPr>
              <a:t>Trasformazione</a:t>
            </a:r>
          </a:p>
          <a:p>
            <a:pPr marL="0" indent="0" algn="just">
              <a:buNone/>
            </a:pPr>
            <a:endParaRPr lang="it-IT" sz="1800"/>
          </a:p>
        </p:txBody>
      </p:sp>
    </p:spTree>
    <p:extLst>
      <p:ext uri="{BB962C8B-B14F-4D97-AF65-F5344CB8AC3E}">
        <p14:creationId xmlns:p14="http://schemas.microsoft.com/office/powerpoint/2010/main" val="4796174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A8154A-EF55-0C5F-0BC8-F3C422CF31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45072345-E76F-14A0-8A60-237C951EF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31</a:t>
            </a:fld>
            <a:endParaRPr lang="it-IT"/>
          </a:p>
        </p:txBody>
      </p:sp>
      <p:sp>
        <p:nvSpPr>
          <p:cNvPr id="12" name="Segnaposto piè di pagina 3">
            <a:extLst>
              <a:ext uri="{FF2B5EF4-FFF2-40B4-BE49-F238E27FC236}">
                <a16:creationId xmlns:a16="http://schemas.microsoft.com/office/drawing/2014/main" id="{4971BA3D-A8B8-ADBC-5A9A-5CCFA607397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572000" y="4826897"/>
            <a:ext cx="3107410" cy="273844"/>
          </a:xfrm>
          <a:prstGeom prst="rect">
            <a:avLst/>
          </a:prstGeom>
        </p:spPr>
        <p:txBody>
          <a:bodyPr/>
          <a:lstStyle/>
          <a:p>
            <a:r>
              <a:rPr lang="it-IT"/>
              <a:t>Una Regione, tante anime. La Lombardia e le sue geografie del lavoro</a:t>
            </a:r>
          </a:p>
        </p:txBody>
      </p:sp>
      <p:sp>
        <p:nvSpPr>
          <p:cNvPr id="13" name="Segnaposto data 2">
            <a:extLst>
              <a:ext uri="{FF2B5EF4-FFF2-40B4-BE49-F238E27FC236}">
                <a16:creationId xmlns:a16="http://schemas.microsoft.com/office/drawing/2014/main" id="{B6EF73FE-F893-D275-BC8E-EC6D6DBB45D6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2438400" y="4826897"/>
            <a:ext cx="2133600" cy="273844"/>
          </a:xfrm>
          <a:prstGeom prst="rect">
            <a:avLst/>
          </a:prstGeom>
        </p:spPr>
        <p:txBody>
          <a:bodyPr/>
          <a:lstStyle/>
          <a:p>
            <a:r>
              <a:rPr lang="it-IT"/>
              <a:t>19 marzo 2026</a:t>
            </a:r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852305AA-05D1-E72A-043F-8ABB1FFEB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0239"/>
            <a:ext cx="8229600" cy="815789"/>
          </a:xfrm>
        </p:spPr>
        <p:txBody>
          <a:bodyPr>
            <a:normAutofit/>
          </a:bodyPr>
          <a:lstStyle/>
          <a:p>
            <a:r>
              <a:rPr lang="it-IT" sz="2000"/>
              <a:t>Il contributo della domanda di lavoro nella filiera agro-alimentare</a:t>
            </a:r>
          </a:p>
        </p:txBody>
      </p:sp>
      <p:sp>
        <p:nvSpPr>
          <p:cNvPr id="9" name="Segnaposto testo 7">
            <a:extLst>
              <a:ext uri="{FF2B5EF4-FFF2-40B4-BE49-F238E27FC236}">
                <a16:creationId xmlns:a16="http://schemas.microsoft.com/office/drawing/2014/main" id="{8D1124BE-C47B-6522-5D32-6CF5EEA0B83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68313" y="772457"/>
            <a:ext cx="4883150" cy="398463"/>
          </a:xfrm>
        </p:spPr>
        <p:txBody>
          <a:bodyPr/>
          <a:lstStyle/>
          <a:p>
            <a:r>
              <a:rPr lang="it-IT"/>
              <a:t>La durata dei contratti nelle divisioni individuate</a:t>
            </a:r>
          </a:p>
        </p:txBody>
      </p:sp>
      <p:sp>
        <p:nvSpPr>
          <p:cNvPr id="10" name="Segnaposto contenuto 9">
            <a:extLst>
              <a:ext uri="{FF2B5EF4-FFF2-40B4-BE49-F238E27FC236}">
                <a16:creationId xmlns:a16="http://schemas.microsoft.com/office/drawing/2014/main" id="{E475F82E-751E-5863-F2AC-608123E1FCA8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57200" y="1430198"/>
            <a:ext cx="3988468" cy="299892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1800" b="1" u="sng">
                <a:solidFill>
                  <a:schemeClr val="accent4"/>
                </a:solidFill>
              </a:rPr>
              <a:t>Coltivazioni e zootecnia (A.01)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it-IT" sz="1800"/>
          </a:p>
          <a:p>
            <a:pPr algn="just">
              <a:buFont typeface="Wingdings" panose="05000000000000000000" pitchFamily="2" charset="2"/>
              <a:buChar char="§"/>
            </a:pPr>
            <a:r>
              <a:rPr lang="it-IT" sz="1800"/>
              <a:t>Il tempo determinato è al 93,2% 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it-IT" sz="1800"/>
          </a:p>
          <a:p>
            <a:pPr algn="just">
              <a:buFont typeface="Wingdings" panose="05000000000000000000" pitchFamily="2" charset="2"/>
              <a:buChar char="§"/>
            </a:pPr>
            <a:r>
              <a:rPr lang="it-IT" sz="1800"/>
              <a:t>E’ una caratteristica strutturale: la stagionalità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it-IT" sz="1800"/>
          </a:p>
        </p:txBody>
      </p:sp>
      <p:sp>
        <p:nvSpPr>
          <p:cNvPr id="14" name="Segnaposto contenuto 9">
            <a:extLst>
              <a:ext uri="{FF2B5EF4-FFF2-40B4-BE49-F238E27FC236}">
                <a16:creationId xmlns:a16="http://schemas.microsoft.com/office/drawing/2014/main" id="{0B424799-EF43-BACE-7B9F-7B495B126647}"/>
              </a:ext>
            </a:extLst>
          </p:cNvPr>
          <p:cNvSpPr txBox="1">
            <a:spLocks/>
          </p:cNvSpPr>
          <p:nvPr/>
        </p:nvSpPr>
        <p:spPr>
          <a:xfrm>
            <a:off x="4760495" y="1430643"/>
            <a:ext cx="3988468" cy="2998922"/>
          </a:xfrm>
          <a:prstGeom prst="rect">
            <a:avLst/>
          </a:prstGeom>
        </p:spPr>
        <p:txBody>
          <a:bodyPr vert="horz" lIns="0" tIns="0" rIns="91440" bIns="0" rtlCol="0">
            <a:normAutofit/>
          </a:bodyPr>
          <a:lstStyle>
            <a:lvl1pPr marL="135731" indent="-135731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•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03622" indent="-136922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–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670322" indent="-135731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•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933450" indent="-130969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–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201341" indent="-130969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»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/>
              <a:buNone/>
            </a:pPr>
            <a:r>
              <a:rPr lang="it-IT" sz="1800" b="1" u="sng">
                <a:solidFill>
                  <a:schemeClr val="accent4"/>
                </a:solidFill>
              </a:rPr>
              <a:t>Industrie alimentari (C.10)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it-IT" sz="1800"/>
          </a:p>
          <a:p>
            <a:pPr algn="just">
              <a:buFont typeface="Wingdings" panose="05000000000000000000" pitchFamily="2" charset="2"/>
              <a:buChar char="§"/>
            </a:pPr>
            <a:r>
              <a:rPr lang="it-IT" sz="1800"/>
              <a:t>Il tempo indeterminato utilizzato di più (15,1%)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it-IT" sz="1800"/>
              <a:t>Spicca il forte utilizzo della somministrazione (46,6%)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it-IT" sz="1800"/>
              <a:t>Somministrazione come strumento di flessibilità produttiva</a:t>
            </a:r>
          </a:p>
        </p:txBody>
      </p:sp>
      <p:cxnSp>
        <p:nvCxnSpPr>
          <p:cNvPr id="2" name="Connettore diritto 1">
            <a:extLst>
              <a:ext uri="{FF2B5EF4-FFF2-40B4-BE49-F238E27FC236}">
                <a16:creationId xmlns:a16="http://schemas.microsoft.com/office/drawing/2014/main" id="{501C1B30-AE7F-45CF-20CB-67EDF8DBEF87}"/>
              </a:ext>
            </a:extLst>
          </p:cNvPr>
          <p:cNvCxnSpPr>
            <a:cxnSpLocks/>
          </p:cNvCxnSpPr>
          <p:nvPr/>
        </p:nvCxnSpPr>
        <p:spPr>
          <a:xfrm>
            <a:off x="4572000" y="1479884"/>
            <a:ext cx="0" cy="2784286"/>
          </a:xfrm>
          <a:prstGeom prst="line">
            <a:avLst/>
          </a:prstGeom>
          <a:ln w="19050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55383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A8154A-EF55-0C5F-0BC8-F3C422CF31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45072345-E76F-14A0-8A60-237C951EF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32</a:t>
            </a:fld>
            <a:endParaRPr lang="it-IT"/>
          </a:p>
        </p:txBody>
      </p:sp>
      <p:sp>
        <p:nvSpPr>
          <p:cNvPr id="12" name="Segnaposto piè di pagina 3">
            <a:extLst>
              <a:ext uri="{FF2B5EF4-FFF2-40B4-BE49-F238E27FC236}">
                <a16:creationId xmlns:a16="http://schemas.microsoft.com/office/drawing/2014/main" id="{4971BA3D-A8B8-ADBC-5A9A-5CCFA607397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572000" y="4826897"/>
            <a:ext cx="3107410" cy="273844"/>
          </a:xfrm>
          <a:prstGeom prst="rect">
            <a:avLst/>
          </a:prstGeom>
        </p:spPr>
        <p:txBody>
          <a:bodyPr/>
          <a:lstStyle/>
          <a:p>
            <a:r>
              <a:rPr lang="it-IT"/>
              <a:t>Una Regione, tante anime. La Lombardia e le sue geografie del lavoro</a:t>
            </a:r>
          </a:p>
        </p:txBody>
      </p:sp>
      <p:sp>
        <p:nvSpPr>
          <p:cNvPr id="13" name="Segnaposto data 2">
            <a:extLst>
              <a:ext uri="{FF2B5EF4-FFF2-40B4-BE49-F238E27FC236}">
                <a16:creationId xmlns:a16="http://schemas.microsoft.com/office/drawing/2014/main" id="{B6EF73FE-F893-D275-BC8E-EC6D6DBB45D6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2438400" y="4826897"/>
            <a:ext cx="2133600" cy="273844"/>
          </a:xfrm>
          <a:prstGeom prst="rect">
            <a:avLst/>
          </a:prstGeom>
        </p:spPr>
        <p:txBody>
          <a:bodyPr/>
          <a:lstStyle/>
          <a:p>
            <a:r>
              <a:rPr lang="it-IT"/>
              <a:t>19 marzo 2026</a:t>
            </a:r>
          </a:p>
        </p:txBody>
      </p:sp>
      <p:cxnSp>
        <p:nvCxnSpPr>
          <p:cNvPr id="22" name="Connettore diritto 21">
            <a:extLst>
              <a:ext uri="{FF2B5EF4-FFF2-40B4-BE49-F238E27FC236}">
                <a16:creationId xmlns:a16="http://schemas.microsoft.com/office/drawing/2014/main" id="{4A2E649E-9E8E-118D-2CD3-4C21AA677E93}"/>
              </a:ext>
            </a:extLst>
          </p:cNvPr>
          <p:cNvCxnSpPr>
            <a:cxnSpLocks/>
          </p:cNvCxnSpPr>
          <p:nvPr/>
        </p:nvCxnSpPr>
        <p:spPr>
          <a:xfrm>
            <a:off x="4572000" y="1479884"/>
            <a:ext cx="0" cy="2784286"/>
          </a:xfrm>
          <a:prstGeom prst="line">
            <a:avLst/>
          </a:prstGeom>
          <a:ln w="19050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4" name="Immagine 3" descr="Immagine che contiene testo, mappa, diagramma&#10;&#10;Il contenuto generato dall'IA potrebbe non essere corretto.">
            <a:extLst>
              <a:ext uri="{FF2B5EF4-FFF2-40B4-BE49-F238E27FC236}">
                <a16:creationId xmlns:a16="http://schemas.microsoft.com/office/drawing/2014/main" id="{040E9667-45C7-C67C-1EFD-42E17C20D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66" b="10222"/>
          <a:stretch>
            <a:fillRect/>
          </a:stretch>
        </p:blipFill>
        <p:spPr>
          <a:xfrm>
            <a:off x="275138" y="1321470"/>
            <a:ext cx="4075628" cy="3205284"/>
          </a:xfrm>
          <a:prstGeom prst="rect">
            <a:avLst/>
          </a:prstGeom>
        </p:spPr>
      </p:pic>
      <p:pic>
        <p:nvPicPr>
          <p:cNvPr id="6" name="Immagine 5" descr="Immagine che contiene mappa, testo, diagramma&#10;&#10;Il contenuto generato dall'IA potrebbe non essere corretto.">
            <a:extLst>
              <a:ext uri="{FF2B5EF4-FFF2-40B4-BE49-F238E27FC236}">
                <a16:creationId xmlns:a16="http://schemas.microsoft.com/office/drawing/2014/main" id="{07F2BCDD-13E6-B346-A787-87B85D2D37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62" b="10893"/>
          <a:stretch>
            <a:fillRect/>
          </a:stretch>
        </p:blipFill>
        <p:spPr>
          <a:xfrm>
            <a:off x="4851974" y="1314665"/>
            <a:ext cx="4010084" cy="3203999"/>
          </a:xfrm>
          <a:prstGeom prst="rect">
            <a:avLst/>
          </a:prstGeom>
          <a:noFill/>
        </p:spPr>
      </p:pic>
      <p:sp>
        <p:nvSpPr>
          <p:cNvPr id="8" name="Titolo 1">
            <a:extLst>
              <a:ext uri="{FF2B5EF4-FFF2-40B4-BE49-F238E27FC236}">
                <a16:creationId xmlns:a16="http://schemas.microsoft.com/office/drawing/2014/main" id="{852305AA-05D1-E72A-043F-8ABB1FFEB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4143"/>
            <a:ext cx="8229600" cy="815789"/>
          </a:xfrm>
        </p:spPr>
        <p:txBody>
          <a:bodyPr>
            <a:normAutofit/>
          </a:bodyPr>
          <a:lstStyle/>
          <a:p>
            <a:r>
              <a:rPr lang="it-IT" sz="2000"/>
              <a:t>La geografia della domanda di lavoro nella filiera agro-alimentare</a:t>
            </a:r>
          </a:p>
        </p:txBody>
      </p:sp>
      <p:sp>
        <p:nvSpPr>
          <p:cNvPr id="9" name="Segnaposto testo 7">
            <a:extLst>
              <a:ext uri="{FF2B5EF4-FFF2-40B4-BE49-F238E27FC236}">
                <a16:creationId xmlns:a16="http://schemas.microsoft.com/office/drawing/2014/main" id="{8D1124BE-C47B-6522-5D32-6CF5EEA0B83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68313" y="772457"/>
            <a:ext cx="4883150" cy="398463"/>
          </a:xfrm>
        </p:spPr>
        <p:txBody>
          <a:bodyPr/>
          <a:lstStyle/>
          <a:p>
            <a:r>
              <a:rPr lang="it-IT"/>
              <a:t>Aree a forte specializzazione | Casalmaggiore - Ostiglia</a:t>
            </a:r>
          </a:p>
        </p:txBody>
      </p: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D13F8BB0-AEB3-ABBC-9A65-F7421D120FF4}"/>
              </a:ext>
            </a:extLst>
          </p:cNvPr>
          <p:cNvGrpSpPr/>
          <p:nvPr/>
        </p:nvGrpSpPr>
        <p:grpSpPr>
          <a:xfrm>
            <a:off x="1581614" y="3820433"/>
            <a:ext cx="2632485" cy="722454"/>
            <a:chOff x="1615632" y="3759200"/>
            <a:chExt cx="2632485" cy="722454"/>
          </a:xfrm>
        </p:grpSpPr>
        <p:sp>
          <p:nvSpPr>
            <p:cNvPr id="7" name="Freccia a destra 6">
              <a:extLst>
                <a:ext uri="{FF2B5EF4-FFF2-40B4-BE49-F238E27FC236}">
                  <a16:creationId xmlns:a16="http://schemas.microsoft.com/office/drawing/2014/main" id="{87E584DC-5AF3-7AA0-5FD2-C829E6D24A09}"/>
                </a:ext>
              </a:extLst>
            </p:cNvPr>
            <p:cNvSpPr/>
            <p:nvPr/>
          </p:nvSpPr>
          <p:spPr>
            <a:xfrm rot="16200000">
              <a:off x="2324268" y="3873332"/>
              <a:ext cx="480060" cy="251795"/>
            </a:xfrm>
            <a:prstGeom prst="rightArrow">
              <a:avLst>
                <a:gd name="adj1" fmla="val 31137"/>
                <a:gd name="adj2" fmla="val 42063"/>
              </a:avLst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0" name="Freccia a destra 9">
              <a:extLst>
                <a:ext uri="{FF2B5EF4-FFF2-40B4-BE49-F238E27FC236}">
                  <a16:creationId xmlns:a16="http://schemas.microsoft.com/office/drawing/2014/main" id="{54937057-7368-E9FE-1DF7-F29BE0F1D048}"/>
                </a:ext>
              </a:extLst>
            </p:cNvPr>
            <p:cNvSpPr/>
            <p:nvPr/>
          </p:nvSpPr>
          <p:spPr>
            <a:xfrm rot="16200000">
              <a:off x="3255197" y="3933337"/>
              <a:ext cx="398418" cy="217778"/>
            </a:xfrm>
            <a:prstGeom prst="rightArrow">
              <a:avLst>
                <a:gd name="adj1" fmla="val 31137"/>
                <a:gd name="adj2" fmla="val 42063"/>
              </a:avLst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F27198CA-EFB7-935C-7576-68D01A09502F}"/>
                </a:ext>
              </a:extLst>
            </p:cNvPr>
            <p:cNvSpPr txBox="1"/>
            <p:nvPr/>
          </p:nvSpPr>
          <p:spPr>
            <a:xfrm>
              <a:off x="1615632" y="4220044"/>
              <a:ext cx="147927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100">
                  <a:solidFill>
                    <a:schemeClr val="bg2"/>
                  </a:solidFill>
                  <a:latin typeface="+mj-lt"/>
                </a:rPr>
                <a:t>Casalmaggiore (CR)</a:t>
              </a:r>
            </a:p>
          </p:txBody>
        </p:sp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F19A1EF3-5A1F-372B-20A6-E58C8FCC073A}"/>
                </a:ext>
              </a:extLst>
            </p:cNvPr>
            <p:cNvSpPr txBox="1"/>
            <p:nvPr/>
          </p:nvSpPr>
          <p:spPr>
            <a:xfrm>
              <a:off x="3214320" y="4201307"/>
              <a:ext cx="103379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100">
                  <a:solidFill>
                    <a:schemeClr val="bg2"/>
                  </a:solidFill>
                  <a:latin typeface="+mj-lt"/>
                </a:rPr>
                <a:t>Ostiglia (MN)</a:t>
              </a:r>
            </a:p>
          </p:txBody>
        </p:sp>
      </p:grp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9A30D057-5CEA-2C28-D9E5-B674D28D643D}"/>
              </a:ext>
            </a:extLst>
          </p:cNvPr>
          <p:cNvGrpSpPr/>
          <p:nvPr/>
        </p:nvGrpSpPr>
        <p:grpSpPr>
          <a:xfrm>
            <a:off x="6135026" y="3872675"/>
            <a:ext cx="2620054" cy="640472"/>
            <a:chOff x="1624953" y="3759200"/>
            <a:chExt cx="2620054" cy="640472"/>
          </a:xfrm>
        </p:grpSpPr>
        <p:sp>
          <p:nvSpPr>
            <p:cNvPr id="17" name="Freccia a destra 16">
              <a:extLst>
                <a:ext uri="{FF2B5EF4-FFF2-40B4-BE49-F238E27FC236}">
                  <a16:creationId xmlns:a16="http://schemas.microsoft.com/office/drawing/2014/main" id="{7B2D262F-A535-DA14-E40C-CF520F9D3999}"/>
                </a:ext>
              </a:extLst>
            </p:cNvPr>
            <p:cNvSpPr/>
            <p:nvPr/>
          </p:nvSpPr>
          <p:spPr>
            <a:xfrm rot="16200000">
              <a:off x="2397471" y="3800130"/>
              <a:ext cx="333656" cy="251795"/>
            </a:xfrm>
            <a:prstGeom prst="rightArrow">
              <a:avLst>
                <a:gd name="adj1" fmla="val 31137"/>
                <a:gd name="adj2" fmla="val 42063"/>
              </a:avLst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8" name="Freccia a destra 17">
              <a:extLst>
                <a:ext uri="{FF2B5EF4-FFF2-40B4-BE49-F238E27FC236}">
                  <a16:creationId xmlns:a16="http://schemas.microsoft.com/office/drawing/2014/main" id="{4C81F914-8AB1-BAF3-60BA-52396622E8D0}"/>
                </a:ext>
              </a:extLst>
            </p:cNvPr>
            <p:cNvSpPr/>
            <p:nvPr/>
          </p:nvSpPr>
          <p:spPr>
            <a:xfrm rot="16200000">
              <a:off x="3304587" y="3883948"/>
              <a:ext cx="333656" cy="251795"/>
            </a:xfrm>
            <a:prstGeom prst="rightArrow">
              <a:avLst>
                <a:gd name="adj1" fmla="val 31137"/>
                <a:gd name="adj2" fmla="val 42063"/>
              </a:avLst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A9AC3202-5020-D2F4-1577-E75B90D60D81}"/>
                </a:ext>
              </a:extLst>
            </p:cNvPr>
            <p:cNvSpPr txBox="1"/>
            <p:nvPr/>
          </p:nvSpPr>
          <p:spPr>
            <a:xfrm>
              <a:off x="1624953" y="4072880"/>
              <a:ext cx="147927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100">
                  <a:solidFill>
                    <a:schemeClr val="bg2"/>
                  </a:solidFill>
                  <a:latin typeface="+mj-lt"/>
                </a:rPr>
                <a:t>Casalmaggiore (CR)</a:t>
              </a:r>
            </a:p>
          </p:txBody>
        </p:sp>
        <p:sp>
          <p:nvSpPr>
            <p:cNvPr id="23" name="CasellaDiTesto 22">
              <a:extLst>
                <a:ext uri="{FF2B5EF4-FFF2-40B4-BE49-F238E27FC236}">
                  <a16:creationId xmlns:a16="http://schemas.microsoft.com/office/drawing/2014/main" id="{66D0DBAB-4F2F-BE57-44B7-527DE207FF2C}"/>
                </a:ext>
              </a:extLst>
            </p:cNvPr>
            <p:cNvSpPr txBox="1"/>
            <p:nvPr/>
          </p:nvSpPr>
          <p:spPr>
            <a:xfrm>
              <a:off x="3211210" y="4138062"/>
              <a:ext cx="103379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100">
                  <a:solidFill>
                    <a:schemeClr val="bg2"/>
                  </a:solidFill>
                  <a:latin typeface="+mj-lt"/>
                </a:rPr>
                <a:t>Ostiglia (MN)</a:t>
              </a:r>
            </a:p>
          </p:txBody>
        </p:sp>
      </p:grp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E251ABBF-F310-E52E-3391-55F60FEB8D56}"/>
              </a:ext>
            </a:extLst>
          </p:cNvPr>
          <p:cNvSpPr txBox="1"/>
          <p:nvPr/>
        </p:nvSpPr>
        <p:spPr>
          <a:xfrm>
            <a:off x="2287662" y="1100456"/>
            <a:ext cx="24016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200" b="1" u="sng">
                <a:solidFill>
                  <a:schemeClr val="accent4"/>
                </a:solidFill>
                <a:latin typeface="+mj-lt"/>
              </a:rPr>
              <a:t>Coltivazioni e zootecnia (A.01)</a:t>
            </a:r>
          </a:p>
          <a:p>
            <a:pPr algn="ctr"/>
            <a:r>
              <a:rPr lang="it-IT" sz="1200" b="1">
                <a:solidFill>
                  <a:schemeClr val="accent4"/>
                </a:solidFill>
                <a:latin typeface="+mj-lt"/>
              </a:rPr>
              <a:t>93% </a:t>
            </a:r>
          </a:p>
          <a:p>
            <a:pPr algn="ctr"/>
            <a:r>
              <a:rPr lang="it-IT" sz="1200">
                <a:solidFill>
                  <a:schemeClr val="accent4"/>
                </a:solidFill>
                <a:latin typeface="+mj-lt"/>
              </a:rPr>
              <a:t>tempo determinato</a:t>
            </a: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537141D4-4FFD-0D0D-EBB5-565D6BFD9373}"/>
              </a:ext>
            </a:extLst>
          </p:cNvPr>
          <p:cNvSpPr txBox="1"/>
          <p:nvPr/>
        </p:nvSpPr>
        <p:spPr>
          <a:xfrm>
            <a:off x="6900275" y="1100456"/>
            <a:ext cx="20746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200" b="1" u="sng">
                <a:solidFill>
                  <a:schemeClr val="accent4"/>
                </a:solidFill>
                <a:latin typeface="+mj-lt"/>
              </a:rPr>
              <a:t>Industrie alimentari (C.10)</a:t>
            </a:r>
          </a:p>
          <a:p>
            <a:pPr algn="ctr"/>
            <a:r>
              <a:rPr lang="it-IT" sz="1200" b="1">
                <a:solidFill>
                  <a:schemeClr val="accent4"/>
                </a:solidFill>
                <a:latin typeface="+mj-lt"/>
              </a:rPr>
              <a:t>46%</a:t>
            </a:r>
          </a:p>
          <a:p>
            <a:pPr algn="ctr"/>
            <a:r>
              <a:rPr lang="it-IT" sz="1200">
                <a:solidFill>
                  <a:schemeClr val="accent4"/>
                </a:solidFill>
                <a:latin typeface="+mj-lt"/>
              </a:rPr>
              <a:t>somministrazione</a:t>
            </a:r>
          </a:p>
          <a:p>
            <a:pPr algn="ctr"/>
            <a:endParaRPr lang="it-IT" sz="1200" u="sng">
              <a:solidFill>
                <a:schemeClr val="accent4"/>
              </a:solidFill>
              <a:latin typeface="+mj-lt"/>
            </a:endParaRP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29697F1F-943E-4822-71C0-A32FFF7C7831}"/>
              </a:ext>
            </a:extLst>
          </p:cNvPr>
          <p:cNvSpPr txBox="1"/>
          <p:nvPr/>
        </p:nvSpPr>
        <p:spPr>
          <a:xfrm>
            <a:off x="987607" y="4514134"/>
            <a:ext cx="7756529" cy="2308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it-IT" sz="900">
                <a:latin typeface="+mj-lt"/>
              </a:rPr>
              <a:t>Avviamenti filiera agro-alimentare (% su tot. economia). Aree a forte specializzazione. Periodo: anni 2022-2024. </a:t>
            </a:r>
            <a:r>
              <a:rPr lang="it-IT" sz="900"/>
              <a:t>Fonte: SISTAL 2.0.</a:t>
            </a:r>
            <a:endParaRPr lang="it-IT" sz="900">
              <a:latin typeface="+mj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717693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8142BA-4171-63E5-65F8-7DAFAA6B57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914D75CF-4E9F-1B4C-B672-536E41507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33</a:t>
            </a:fld>
            <a:endParaRPr lang="it-IT"/>
          </a:p>
        </p:txBody>
      </p:sp>
      <p:sp>
        <p:nvSpPr>
          <p:cNvPr id="12" name="Segnaposto piè di pagina 3">
            <a:extLst>
              <a:ext uri="{FF2B5EF4-FFF2-40B4-BE49-F238E27FC236}">
                <a16:creationId xmlns:a16="http://schemas.microsoft.com/office/drawing/2014/main" id="{7458C867-34EF-5AF3-5E30-51CE05B08FF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572000" y="4826897"/>
            <a:ext cx="3107410" cy="273844"/>
          </a:xfrm>
          <a:prstGeom prst="rect">
            <a:avLst/>
          </a:prstGeom>
        </p:spPr>
        <p:txBody>
          <a:bodyPr/>
          <a:lstStyle/>
          <a:p>
            <a:r>
              <a:rPr lang="it-IT"/>
              <a:t>Una Regione, tante anime. La Lombardia e le sue geografie del lavoro</a:t>
            </a:r>
          </a:p>
        </p:txBody>
      </p:sp>
      <p:sp>
        <p:nvSpPr>
          <p:cNvPr id="13" name="Segnaposto data 2">
            <a:extLst>
              <a:ext uri="{FF2B5EF4-FFF2-40B4-BE49-F238E27FC236}">
                <a16:creationId xmlns:a16="http://schemas.microsoft.com/office/drawing/2014/main" id="{C1CED62A-C637-CD2D-0C63-C7129D8D132A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2438400" y="4826897"/>
            <a:ext cx="2133600" cy="273844"/>
          </a:xfrm>
          <a:prstGeom prst="rect">
            <a:avLst/>
          </a:prstGeom>
        </p:spPr>
        <p:txBody>
          <a:bodyPr/>
          <a:lstStyle/>
          <a:p>
            <a:r>
              <a:rPr lang="it-IT"/>
              <a:t>19 marzo 2026</a:t>
            </a:r>
          </a:p>
        </p:txBody>
      </p:sp>
      <p:pic>
        <p:nvPicPr>
          <p:cNvPr id="4" name="Immagine 3" descr="Immagine che contiene testo, mappa, diagramma&#10;&#10;Il contenuto generato dall'IA potrebbe non essere corretto.">
            <a:extLst>
              <a:ext uri="{FF2B5EF4-FFF2-40B4-BE49-F238E27FC236}">
                <a16:creationId xmlns:a16="http://schemas.microsoft.com/office/drawing/2014/main" id="{9FF151B1-B796-C4D0-2657-74EFC41FE8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66" b="10222"/>
          <a:stretch>
            <a:fillRect/>
          </a:stretch>
        </p:blipFill>
        <p:spPr>
          <a:xfrm>
            <a:off x="281942" y="1314666"/>
            <a:ext cx="4068823" cy="3218891"/>
          </a:xfrm>
          <a:prstGeom prst="rect">
            <a:avLst/>
          </a:prstGeom>
        </p:spPr>
      </p:pic>
      <p:pic>
        <p:nvPicPr>
          <p:cNvPr id="6" name="Immagine 5" descr="Immagine che contiene mappa, testo, diagramma&#10;&#10;Il contenuto generato dall'IA potrebbe non essere corretto.">
            <a:extLst>
              <a:ext uri="{FF2B5EF4-FFF2-40B4-BE49-F238E27FC236}">
                <a16:creationId xmlns:a16="http://schemas.microsoft.com/office/drawing/2014/main" id="{CC2E5026-E45A-D3E0-AF28-E461912260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62" b="10893"/>
          <a:stretch>
            <a:fillRect/>
          </a:stretch>
        </p:blipFill>
        <p:spPr>
          <a:xfrm>
            <a:off x="4851974" y="1314665"/>
            <a:ext cx="4010084" cy="3203999"/>
          </a:xfrm>
          <a:prstGeom prst="rect">
            <a:avLst/>
          </a:prstGeom>
          <a:noFill/>
        </p:spPr>
      </p:pic>
      <p:sp>
        <p:nvSpPr>
          <p:cNvPr id="8" name="Titolo 1">
            <a:extLst>
              <a:ext uri="{FF2B5EF4-FFF2-40B4-BE49-F238E27FC236}">
                <a16:creationId xmlns:a16="http://schemas.microsoft.com/office/drawing/2014/main" id="{D00CFC7F-D02E-0416-8767-B3E09405E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4143"/>
            <a:ext cx="8229600" cy="815789"/>
          </a:xfrm>
        </p:spPr>
        <p:txBody>
          <a:bodyPr>
            <a:normAutofit/>
          </a:bodyPr>
          <a:lstStyle/>
          <a:p>
            <a:r>
              <a:rPr lang="it-IT" sz="2000"/>
              <a:t>La geografia della domanda di lavoro nella filiera agro-alimentare</a:t>
            </a:r>
          </a:p>
        </p:txBody>
      </p:sp>
      <p:sp>
        <p:nvSpPr>
          <p:cNvPr id="9" name="Segnaposto testo 7">
            <a:extLst>
              <a:ext uri="{FF2B5EF4-FFF2-40B4-BE49-F238E27FC236}">
                <a16:creationId xmlns:a16="http://schemas.microsoft.com/office/drawing/2014/main" id="{04AEE9A0-00F4-1E20-5B4C-BDF920B605D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68313" y="772457"/>
            <a:ext cx="4883150" cy="398463"/>
          </a:xfrm>
        </p:spPr>
        <p:txBody>
          <a:bodyPr/>
          <a:lstStyle/>
          <a:p>
            <a:r>
              <a:rPr lang="it-IT"/>
              <a:t>Aree a forte specializzazione | Pavia - Lecco</a:t>
            </a:r>
          </a:p>
        </p:txBody>
      </p: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D78B2055-B030-D8C2-4C14-4C401F5B1185}"/>
              </a:ext>
            </a:extLst>
          </p:cNvPr>
          <p:cNvGrpSpPr/>
          <p:nvPr/>
        </p:nvGrpSpPr>
        <p:grpSpPr>
          <a:xfrm>
            <a:off x="680819" y="1743285"/>
            <a:ext cx="1537580" cy="2494617"/>
            <a:chOff x="967475" y="1292819"/>
            <a:chExt cx="1537580" cy="2494617"/>
          </a:xfrm>
        </p:grpSpPr>
        <p:sp>
          <p:nvSpPr>
            <p:cNvPr id="7" name="Freccia a destra 6">
              <a:extLst>
                <a:ext uri="{FF2B5EF4-FFF2-40B4-BE49-F238E27FC236}">
                  <a16:creationId xmlns:a16="http://schemas.microsoft.com/office/drawing/2014/main" id="{87569A0B-EEFA-E157-0DC6-47282E2BDEDF}"/>
                </a:ext>
              </a:extLst>
            </p:cNvPr>
            <p:cNvSpPr/>
            <p:nvPr/>
          </p:nvSpPr>
          <p:spPr>
            <a:xfrm rot="13356527">
              <a:off x="1523916" y="3247491"/>
              <a:ext cx="480060" cy="251795"/>
            </a:xfrm>
            <a:prstGeom prst="rightArrow">
              <a:avLst>
                <a:gd name="adj1" fmla="val 31137"/>
                <a:gd name="adj2" fmla="val 42063"/>
              </a:avLst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0" name="Freccia a destra 9">
              <a:extLst>
                <a:ext uri="{FF2B5EF4-FFF2-40B4-BE49-F238E27FC236}">
                  <a16:creationId xmlns:a16="http://schemas.microsoft.com/office/drawing/2014/main" id="{B6C584D0-4C44-2E17-15B9-2D6DF73626A2}"/>
                </a:ext>
              </a:extLst>
            </p:cNvPr>
            <p:cNvSpPr/>
            <p:nvPr/>
          </p:nvSpPr>
          <p:spPr>
            <a:xfrm rot="2161145">
              <a:off x="1295487" y="1578442"/>
              <a:ext cx="480060" cy="251795"/>
            </a:xfrm>
            <a:prstGeom prst="rightArrow">
              <a:avLst>
                <a:gd name="adj1" fmla="val 31137"/>
                <a:gd name="adj2" fmla="val 42063"/>
              </a:avLst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2790FF41-DEE7-6232-97F9-9C9E54CE4BB7}"/>
                </a:ext>
              </a:extLst>
            </p:cNvPr>
            <p:cNvSpPr txBox="1"/>
            <p:nvPr/>
          </p:nvSpPr>
          <p:spPr>
            <a:xfrm>
              <a:off x="1779888" y="3525826"/>
              <a:ext cx="72516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100">
                  <a:solidFill>
                    <a:schemeClr val="bg2"/>
                  </a:solidFill>
                  <a:latin typeface="+mj-lt"/>
                </a:rPr>
                <a:t>Pavia</a:t>
              </a:r>
            </a:p>
          </p:txBody>
        </p:sp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D86EE09D-EF1B-8212-B72A-EF6926660354}"/>
                </a:ext>
              </a:extLst>
            </p:cNvPr>
            <p:cNvSpPr txBox="1"/>
            <p:nvPr/>
          </p:nvSpPr>
          <p:spPr>
            <a:xfrm>
              <a:off x="967475" y="1292819"/>
              <a:ext cx="96211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100">
                  <a:solidFill>
                    <a:schemeClr val="bg2"/>
                  </a:solidFill>
                  <a:latin typeface="+mj-lt"/>
                </a:rPr>
                <a:t>Lecco</a:t>
              </a:r>
            </a:p>
          </p:txBody>
        </p:sp>
      </p:grpSp>
      <p:grpSp>
        <p:nvGrpSpPr>
          <p:cNvPr id="28" name="Gruppo 27">
            <a:extLst>
              <a:ext uri="{FF2B5EF4-FFF2-40B4-BE49-F238E27FC236}">
                <a16:creationId xmlns:a16="http://schemas.microsoft.com/office/drawing/2014/main" id="{5C845D27-B61B-8C7E-BF7C-DC35D9EA6B90}"/>
              </a:ext>
            </a:extLst>
          </p:cNvPr>
          <p:cNvGrpSpPr/>
          <p:nvPr/>
        </p:nvGrpSpPr>
        <p:grpSpPr>
          <a:xfrm>
            <a:off x="5259615" y="1807357"/>
            <a:ext cx="1537580" cy="2494617"/>
            <a:chOff x="967475" y="1292819"/>
            <a:chExt cx="1537580" cy="2494617"/>
          </a:xfrm>
        </p:grpSpPr>
        <p:sp>
          <p:nvSpPr>
            <p:cNvPr id="29" name="Freccia a destra 28">
              <a:extLst>
                <a:ext uri="{FF2B5EF4-FFF2-40B4-BE49-F238E27FC236}">
                  <a16:creationId xmlns:a16="http://schemas.microsoft.com/office/drawing/2014/main" id="{23A1899E-D6AD-E8B5-2F5A-77B06F99BF47}"/>
                </a:ext>
              </a:extLst>
            </p:cNvPr>
            <p:cNvSpPr/>
            <p:nvPr/>
          </p:nvSpPr>
          <p:spPr>
            <a:xfrm rot="13356527">
              <a:off x="1523916" y="3247491"/>
              <a:ext cx="480060" cy="251795"/>
            </a:xfrm>
            <a:prstGeom prst="rightArrow">
              <a:avLst>
                <a:gd name="adj1" fmla="val 31137"/>
                <a:gd name="adj2" fmla="val 42063"/>
              </a:avLst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0" name="Freccia a destra 29">
              <a:extLst>
                <a:ext uri="{FF2B5EF4-FFF2-40B4-BE49-F238E27FC236}">
                  <a16:creationId xmlns:a16="http://schemas.microsoft.com/office/drawing/2014/main" id="{3714BC4B-E2B9-9B19-251E-0B9E32C99313}"/>
                </a:ext>
              </a:extLst>
            </p:cNvPr>
            <p:cNvSpPr/>
            <p:nvPr/>
          </p:nvSpPr>
          <p:spPr>
            <a:xfrm rot="2161145">
              <a:off x="1295487" y="1578442"/>
              <a:ext cx="480060" cy="251795"/>
            </a:xfrm>
            <a:prstGeom prst="rightArrow">
              <a:avLst>
                <a:gd name="adj1" fmla="val 31137"/>
                <a:gd name="adj2" fmla="val 42063"/>
              </a:avLst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1" name="CasellaDiTesto 30">
              <a:extLst>
                <a:ext uri="{FF2B5EF4-FFF2-40B4-BE49-F238E27FC236}">
                  <a16:creationId xmlns:a16="http://schemas.microsoft.com/office/drawing/2014/main" id="{4D231345-2A54-E645-D43C-C7152CC7C849}"/>
                </a:ext>
              </a:extLst>
            </p:cNvPr>
            <p:cNvSpPr txBox="1"/>
            <p:nvPr/>
          </p:nvSpPr>
          <p:spPr>
            <a:xfrm>
              <a:off x="1779888" y="3525826"/>
              <a:ext cx="72516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100">
                  <a:solidFill>
                    <a:schemeClr val="bg2"/>
                  </a:solidFill>
                  <a:latin typeface="+mj-lt"/>
                </a:rPr>
                <a:t>Pavia</a:t>
              </a:r>
            </a:p>
          </p:txBody>
        </p:sp>
        <p:sp>
          <p:nvSpPr>
            <p:cNvPr id="32" name="CasellaDiTesto 31">
              <a:extLst>
                <a:ext uri="{FF2B5EF4-FFF2-40B4-BE49-F238E27FC236}">
                  <a16:creationId xmlns:a16="http://schemas.microsoft.com/office/drawing/2014/main" id="{E2531849-B050-9D15-165A-7742F2AA5661}"/>
                </a:ext>
              </a:extLst>
            </p:cNvPr>
            <p:cNvSpPr txBox="1"/>
            <p:nvPr/>
          </p:nvSpPr>
          <p:spPr>
            <a:xfrm>
              <a:off x="967475" y="1292819"/>
              <a:ext cx="96211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100">
                  <a:solidFill>
                    <a:schemeClr val="bg2"/>
                  </a:solidFill>
                  <a:latin typeface="+mj-lt"/>
                </a:rPr>
                <a:t>Lecco</a:t>
              </a:r>
            </a:p>
          </p:txBody>
        </p:sp>
      </p:grpSp>
      <p:cxnSp>
        <p:nvCxnSpPr>
          <p:cNvPr id="2" name="Connettore diritto 1">
            <a:extLst>
              <a:ext uri="{FF2B5EF4-FFF2-40B4-BE49-F238E27FC236}">
                <a16:creationId xmlns:a16="http://schemas.microsoft.com/office/drawing/2014/main" id="{3A8EA376-F819-09B3-4CBC-AAA649CD4FAF}"/>
              </a:ext>
            </a:extLst>
          </p:cNvPr>
          <p:cNvCxnSpPr>
            <a:cxnSpLocks/>
          </p:cNvCxnSpPr>
          <p:nvPr/>
        </p:nvCxnSpPr>
        <p:spPr>
          <a:xfrm>
            <a:off x="4572000" y="1479884"/>
            <a:ext cx="0" cy="2784286"/>
          </a:xfrm>
          <a:prstGeom prst="line">
            <a:avLst/>
          </a:prstGeom>
          <a:ln w="19050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52656DC1-45AD-E7BD-442B-8B08E79B3B7D}"/>
              </a:ext>
            </a:extLst>
          </p:cNvPr>
          <p:cNvSpPr txBox="1"/>
          <p:nvPr/>
        </p:nvSpPr>
        <p:spPr>
          <a:xfrm>
            <a:off x="987607" y="4514134"/>
            <a:ext cx="7756529" cy="2308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it-IT" sz="900">
                <a:latin typeface="+mj-lt"/>
              </a:rPr>
              <a:t>Avviamenti filiera agro-alimentare (% su tot. economia). Aree a forte specializzazione. Periodo: anni 2022-2024. </a:t>
            </a:r>
            <a:r>
              <a:rPr lang="it-IT" sz="900"/>
              <a:t>Fonte: SISTAL 2.0.</a:t>
            </a:r>
            <a:endParaRPr lang="it-IT" sz="900">
              <a:latin typeface="+mj-lt"/>
              <a:cs typeface="Arial"/>
            </a:endParaRP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4CFD0F5F-B2D5-6A4B-29EF-332EF6AB6FCE}"/>
              </a:ext>
            </a:extLst>
          </p:cNvPr>
          <p:cNvSpPr txBox="1"/>
          <p:nvPr/>
        </p:nvSpPr>
        <p:spPr>
          <a:xfrm>
            <a:off x="2287662" y="1100456"/>
            <a:ext cx="24016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200" b="1" u="sng">
                <a:solidFill>
                  <a:schemeClr val="accent4"/>
                </a:solidFill>
                <a:latin typeface="+mj-lt"/>
              </a:rPr>
              <a:t>Coltivazioni e zootecnia (A.01)</a:t>
            </a:r>
          </a:p>
          <a:p>
            <a:pPr algn="ctr"/>
            <a:r>
              <a:rPr lang="it-IT" sz="1200" b="1">
                <a:solidFill>
                  <a:schemeClr val="accent4"/>
                </a:solidFill>
                <a:latin typeface="+mj-lt"/>
              </a:rPr>
              <a:t>93% </a:t>
            </a:r>
          </a:p>
          <a:p>
            <a:pPr algn="ctr"/>
            <a:r>
              <a:rPr lang="it-IT" sz="1200">
                <a:solidFill>
                  <a:schemeClr val="accent4"/>
                </a:solidFill>
                <a:latin typeface="+mj-lt"/>
              </a:rPr>
              <a:t>tempo determinato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EC82AC56-6620-8686-1E0B-A4C399B7267A}"/>
              </a:ext>
            </a:extLst>
          </p:cNvPr>
          <p:cNvSpPr txBox="1"/>
          <p:nvPr/>
        </p:nvSpPr>
        <p:spPr>
          <a:xfrm>
            <a:off x="6900275" y="1100456"/>
            <a:ext cx="20746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200" b="1" u="sng">
                <a:solidFill>
                  <a:schemeClr val="accent4"/>
                </a:solidFill>
                <a:latin typeface="+mj-lt"/>
              </a:rPr>
              <a:t>Industrie alimentari (C.10)</a:t>
            </a:r>
          </a:p>
          <a:p>
            <a:pPr algn="ctr"/>
            <a:r>
              <a:rPr lang="it-IT" sz="1200" b="1">
                <a:solidFill>
                  <a:schemeClr val="accent4"/>
                </a:solidFill>
                <a:latin typeface="+mj-lt"/>
              </a:rPr>
              <a:t>46%</a:t>
            </a:r>
          </a:p>
          <a:p>
            <a:pPr algn="ctr"/>
            <a:r>
              <a:rPr lang="it-IT" sz="1200">
                <a:solidFill>
                  <a:schemeClr val="accent4"/>
                </a:solidFill>
                <a:latin typeface="+mj-lt"/>
              </a:rPr>
              <a:t>somministrazione</a:t>
            </a:r>
          </a:p>
          <a:p>
            <a:pPr algn="ctr"/>
            <a:endParaRPr lang="it-IT" sz="1200" u="sng">
              <a:solidFill>
                <a:schemeClr val="accent4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133245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B4F988-ADC5-2EAF-D409-678EB6E1D1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65E104F8-B9ED-393B-AC01-7BC7874B2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34</a:t>
            </a:fld>
            <a:endParaRPr lang="it-IT"/>
          </a:p>
        </p:txBody>
      </p:sp>
      <p:sp>
        <p:nvSpPr>
          <p:cNvPr id="12" name="Segnaposto piè di pagina 3">
            <a:extLst>
              <a:ext uri="{FF2B5EF4-FFF2-40B4-BE49-F238E27FC236}">
                <a16:creationId xmlns:a16="http://schemas.microsoft.com/office/drawing/2014/main" id="{21A86AD5-AB69-B5EE-FEF0-69B3BE746D9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572000" y="4826897"/>
            <a:ext cx="3107410" cy="273844"/>
          </a:xfrm>
          <a:prstGeom prst="rect">
            <a:avLst/>
          </a:prstGeom>
        </p:spPr>
        <p:txBody>
          <a:bodyPr/>
          <a:lstStyle/>
          <a:p>
            <a:r>
              <a:rPr lang="it-IT"/>
              <a:t>Una Regione, tante anime. La Lombardia e le sue geografie del lavoro</a:t>
            </a:r>
          </a:p>
        </p:txBody>
      </p:sp>
      <p:sp>
        <p:nvSpPr>
          <p:cNvPr id="13" name="Segnaposto data 2">
            <a:extLst>
              <a:ext uri="{FF2B5EF4-FFF2-40B4-BE49-F238E27FC236}">
                <a16:creationId xmlns:a16="http://schemas.microsoft.com/office/drawing/2014/main" id="{626E1EF3-B8AD-82F4-CCF5-75392FDA8008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2438400" y="4826897"/>
            <a:ext cx="2133600" cy="273844"/>
          </a:xfrm>
          <a:prstGeom prst="rect">
            <a:avLst/>
          </a:prstGeom>
        </p:spPr>
        <p:txBody>
          <a:bodyPr/>
          <a:lstStyle/>
          <a:p>
            <a:r>
              <a:rPr lang="it-IT"/>
              <a:t>19 marzo 2026</a:t>
            </a:r>
          </a:p>
        </p:txBody>
      </p:sp>
      <p:pic>
        <p:nvPicPr>
          <p:cNvPr id="4" name="Immagine 3" descr="Immagine che contiene testo, mappa, diagramma&#10;&#10;Il contenuto generato dall'IA potrebbe non essere corretto.">
            <a:extLst>
              <a:ext uri="{FF2B5EF4-FFF2-40B4-BE49-F238E27FC236}">
                <a16:creationId xmlns:a16="http://schemas.microsoft.com/office/drawing/2014/main" id="{FEE2A17A-5DFF-273E-B070-B318A213D1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66" b="10222"/>
          <a:stretch>
            <a:fillRect/>
          </a:stretch>
        </p:blipFill>
        <p:spPr>
          <a:xfrm>
            <a:off x="281942" y="1321469"/>
            <a:ext cx="4068823" cy="3218891"/>
          </a:xfrm>
          <a:prstGeom prst="rect">
            <a:avLst/>
          </a:prstGeom>
        </p:spPr>
      </p:pic>
      <p:pic>
        <p:nvPicPr>
          <p:cNvPr id="6" name="Immagine 5" descr="Immagine che contiene mappa, testo, diagramma&#10;&#10;Il contenuto generato dall'IA potrebbe non essere corretto.">
            <a:extLst>
              <a:ext uri="{FF2B5EF4-FFF2-40B4-BE49-F238E27FC236}">
                <a16:creationId xmlns:a16="http://schemas.microsoft.com/office/drawing/2014/main" id="{F345D76B-6543-480B-339C-C2B39CFF5A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62" b="10893"/>
          <a:stretch>
            <a:fillRect/>
          </a:stretch>
        </p:blipFill>
        <p:spPr>
          <a:xfrm>
            <a:off x="4851974" y="1314665"/>
            <a:ext cx="4010084" cy="3203999"/>
          </a:xfrm>
          <a:prstGeom prst="rect">
            <a:avLst/>
          </a:prstGeom>
          <a:noFill/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D56DA628-083F-0A3D-39ED-E1BAA8EC5FE9}"/>
              </a:ext>
            </a:extLst>
          </p:cNvPr>
          <p:cNvSpPr txBox="1"/>
          <p:nvPr/>
        </p:nvSpPr>
        <p:spPr>
          <a:xfrm>
            <a:off x="987607" y="4514134"/>
            <a:ext cx="7756529" cy="2308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it-IT" sz="900">
                <a:latin typeface="+mj-lt"/>
              </a:rPr>
              <a:t>Avviamenti filiera agro-alimentare (% su tot. economia). Aree a forte specializzazione. Periodo: anni 2022-2024. </a:t>
            </a:r>
            <a:r>
              <a:rPr lang="it-IT" sz="900"/>
              <a:t>Fonte: SISTAL 2.0.</a:t>
            </a:r>
            <a:endParaRPr lang="it-IT" sz="900">
              <a:latin typeface="+mj-lt"/>
              <a:cs typeface="Arial"/>
            </a:endParaRPr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34850535-F568-72FF-04F2-42FE790F8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4143"/>
            <a:ext cx="8229600" cy="815789"/>
          </a:xfrm>
        </p:spPr>
        <p:txBody>
          <a:bodyPr>
            <a:normAutofit/>
          </a:bodyPr>
          <a:lstStyle/>
          <a:p>
            <a:r>
              <a:rPr lang="it-IT" sz="2000"/>
              <a:t>La geografia della domanda di lavoro nella filiera agro-alimentare</a:t>
            </a:r>
          </a:p>
        </p:txBody>
      </p:sp>
      <p:sp>
        <p:nvSpPr>
          <p:cNvPr id="9" name="Segnaposto testo 7">
            <a:extLst>
              <a:ext uri="{FF2B5EF4-FFF2-40B4-BE49-F238E27FC236}">
                <a16:creationId xmlns:a16="http://schemas.microsoft.com/office/drawing/2014/main" id="{5CD03C5A-5200-3B0D-FF5E-9C538896013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68313" y="772457"/>
            <a:ext cx="4883150" cy="398463"/>
          </a:xfrm>
        </p:spPr>
        <p:txBody>
          <a:bodyPr/>
          <a:lstStyle/>
          <a:p>
            <a:r>
              <a:rPr lang="it-IT"/>
              <a:t>Aree a forte specializzazione | Cremona - Morbegno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4F940F15-2906-A21B-0C37-745E5B8202E3}"/>
              </a:ext>
            </a:extLst>
          </p:cNvPr>
          <p:cNvSpPr txBox="1"/>
          <p:nvPr/>
        </p:nvSpPr>
        <p:spPr>
          <a:xfrm>
            <a:off x="2287662" y="1100456"/>
            <a:ext cx="24016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200" b="1" u="sng">
                <a:solidFill>
                  <a:schemeClr val="accent4"/>
                </a:solidFill>
                <a:latin typeface="+mj-lt"/>
              </a:rPr>
              <a:t>Coltivazioni e zootecnia (A.01)</a:t>
            </a:r>
          </a:p>
          <a:p>
            <a:pPr algn="ctr"/>
            <a:r>
              <a:rPr lang="it-IT" sz="1200" b="1">
                <a:solidFill>
                  <a:schemeClr val="accent4"/>
                </a:solidFill>
                <a:latin typeface="+mj-lt"/>
              </a:rPr>
              <a:t>93% </a:t>
            </a:r>
          </a:p>
          <a:p>
            <a:pPr algn="ctr"/>
            <a:r>
              <a:rPr lang="it-IT" sz="1200">
                <a:solidFill>
                  <a:schemeClr val="accent4"/>
                </a:solidFill>
                <a:latin typeface="+mj-lt"/>
              </a:rPr>
              <a:t>tempo determinato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E340BB69-5B11-8426-9C25-2C75DAC766AF}"/>
              </a:ext>
            </a:extLst>
          </p:cNvPr>
          <p:cNvSpPr txBox="1"/>
          <p:nvPr/>
        </p:nvSpPr>
        <p:spPr>
          <a:xfrm>
            <a:off x="6900275" y="1100456"/>
            <a:ext cx="20746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200" b="1" u="sng">
                <a:solidFill>
                  <a:schemeClr val="accent4"/>
                </a:solidFill>
                <a:latin typeface="+mj-lt"/>
              </a:rPr>
              <a:t>Industrie alimentari (C.10)</a:t>
            </a:r>
          </a:p>
          <a:p>
            <a:pPr algn="ctr"/>
            <a:r>
              <a:rPr lang="it-IT" sz="1200" b="1">
                <a:solidFill>
                  <a:schemeClr val="accent4"/>
                </a:solidFill>
                <a:latin typeface="+mj-lt"/>
              </a:rPr>
              <a:t>46%</a:t>
            </a:r>
          </a:p>
          <a:p>
            <a:pPr algn="ctr"/>
            <a:r>
              <a:rPr lang="it-IT" sz="1200">
                <a:solidFill>
                  <a:schemeClr val="accent4"/>
                </a:solidFill>
                <a:latin typeface="+mj-lt"/>
              </a:rPr>
              <a:t>somministrazione</a:t>
            </a:r>
          </a:p>
          <a:p>
            <a:pPr algn="ctr"/>
            <a:endParaRPr lang="it-IT" sz="1200" u="sng">
              <a:solidFill>
                <a:schemeClr val="accent4"/>
              </a:solidFill>
              <a:latin typeface="+mj-lt"/>
            </a:endParaRPr>
          </a:p>
        </p:txBody>
      </p: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3AEF936D-73D0-51C4-5DF9-94A1413230FE}"/>
              </a:ext>
            </a:extLst>
          </p:cNvPr>
          <p:cNvGrpSpPr/>
          <p:nvPr/>
        </p:nvGrpSpPr>
        <p:grpSpPr>
          <a:xfrm>
            <a:off x="1188204" y="1235577"/>
            <a:ext cx="1611259" cy="3282621"/>
            <a:chOff x="1188204" y="1113113"/>
            <a:chExt cx="1611259" cy="3282621"/>
          </a:xfrm>
        </p:grpSpPr>
        <p:sp>
          <p:nvSpPr>
            <p:cNvPr id="7" name="Freccia a destra 6">
              <a:extLst>
                <a:ext uri="{FF2B5EF4-FFF2-40B4-BE49-F238E27FC236}">
                  <a16:creationId xmlns:a16="http://schemas.microsoft.com/office/drawing/2014/main" id="{7B81A73C-6C99-0C32-5211-655542B18614}"/>
                </a:ext>
              </a:extLst>
            </p:cNvPr>
            <p:cNvSpPr/>
            <p:nvPr/>
          </p:nvSpPr>
          <p:spPr>
            <a:xfrm rot="16200000">
              <a:off x="2028820" y="3787412"/>
              <a:ext cx="480060" cy="251795"/>
            </a:xfrm>
            <a:prstGeom prst="rightArrow">
              <a:avLst>
                <a:gd name="adj1" fmla="val 31137"/>
                <a:gd name="adj2" fmla="val 42063"/>
              </a:avLst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0" name="Freccia a destra 9">
              <a:extLst>
                <a:ext uri="{FF2B5EF4-FFF2-40B4-BE49-F238E27FC236}">
                  <a16:creationId xmlns:a16="http://schemas.microsoft.com/office/drawing/2014/main" id="{D83A7168-A1C6-89CC-7A38-8220EC07DA6A}"/>
                </a:ext>
              </a:extLst>
            </p:cNvPr>
            <p:cNvSpPr/>
            <p:nvPr/>
          </p:nvSpPr>
          <p:spPr>
            <a:xfrm rot="5400000">
              <a:off x="1563663" y="1488856"/>
              <a:ext cx="480060" cy="251795"/>
            </a:xfrm>
            <a:prstGeom prst="rightArrow">
              <a:avLst>
                <a:gd name="adj1" fmla="val 31137"/>
                <a:gd name="adj2" fmla="val 42063"/>
              </a:avLst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312AA5B7-F863-27E0-9F97-F734DFEBD822}"/>
                </a:ext>
              </a:extLst>
            </p:cNvPr>
            <p:cNvSpPr txBox="1"/>
            <p:nvPr/>
          </p:nvSpPr>
          <p:spPr>
            <a:xfrm>
              <a:off x="1929592" y="4134124"/>
              <a:ext cx="86987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100">
                  <a:solidFill>
                    <a:schemeClr val="bg2"/>
                  </a:solidFill>
                  <a:latin typeface="+mj-lt"/>
                </a:rPr>
                <a:t>Cremona</a:t>
              </a:r>
            </a:p>
          </p:txBody>
        </p:sp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83F2CCE1-995F-3A82-4AD4-A2D0A6FBD984}"/>
                </a:ext>
              </a:extLst>
            </p:cNvPr>
            <p:cNvSpPr txBox="1"/>
            <p:nvPr/>
          </p:nvSpPr>
          <p:spPr>
            <a:xfrm>
              <a:off x="1188204" y="1113113"/>
              <a:ext cx="129055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100">
                  <a:solidFill>
                    <a:schemeClr val="bg2"/>
                  </a:solidFill>
                  <a:latin typeface="+mj-lt"/>
                </a:rPr>
                <a:t>Morbegno (SO)</a:t>
              </a:r>
            </a:p>
          </p:txBody>
        </p:sp>
      </p:grpSp>
      <p:grpSp>
        <p:nvGrpSpPr>
          <p:cNvPr id="2" name="Gruppo 1">
            <a:extLst>
              <a:ext uri="{FF2B5EF4-FFF2-40B4-BE49-F238E27FC236}">
                <a16:creationId xmlns:a16="http://schemas.microsoft.com/office/drawing/2014/main" id="{AAF2C249-CF32-5C3C-4119-307C0A9D4D8C}"/>
              </a:ext>
            </a:extLst>
          </p:cNvPr>
          <p:cNvGrpSpPr/>
          <p:nvPr/>
        </p:nvGrpSpPr>
        <p:grpSpPr>
          <a:xfrm>
            <a:off x="5719057" y="1228774"/>
            <a:ext cx="1611259" cy="3282621"/>
            <a:chOff x="1188204" y="1113113"/>
            <a:chExt cx="1611259" cy="3282621"/>
          </a:xfrm>
        </p:grpSpPr>
        <p:sp>
          <p:nvSpPr>
            <p:cNvPr id="24" name="Freccia a destra 23">
              <a:extLst>
                <a:ext uri="{FF2B5EF4-FFF2-40B4-BE49-F238E27FC236}">
                  <a16:creationId xmlns:a16="http://schemas.microsoft.com/office/drawing/2014/main" id="{C2B66507-8FB1-57C0-30DD-01E63FD90E17}"/>
                </a:ext>
              </a:extLst>
            </p:cNvPr>
            <p:cNvSpPr/>
            <p:nvPr/>
          </p:nvSpPr>
          <p:spPr>
            <a:xfrm rot="16200000">
              <a:off x="2028820" y="3787412"/>
              <a:ext cx="480060" cy="251795"/>
            </a:xfrm>
            <a:prstGeom prst="rightArrow">
              <a:avLst>
                <a:gd name="adj1" fmla="val 31137"/>
                <a:gd name="adj2" fmla="val 42063"/>
              </a:avLst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5" name="Freccia a destra 24">
              <a:extLst>
                <a:ext uri="{FF2B5EF4-FFF2-40B4-BE49-F238E27FC236}">
                  <a16:creationId xmlns:a16="http://schemas.microsoft.com/office/drawing/2014/main" id="{0B6975D6-697C-3845-D4A6-211A9A7FE724}"/>
                </a:ext>
              </a:extLst>
            </p:cNvPr>
            <p:cNvSpPr/>
            <p:nvPr/>
          </p:nvSpPr>
          <p:spPr>
            <a:xfrm rot="5400000">
              <a:off x="1563663" y="1488856"/>
              <a:ext cx="480060" cy="251795"/>
            </a:xfrm>
            <a:prstGeom prst="rightArrow">
              <a:avLst>
                <a:gd name="adj1" fmla="val 31137"/>
                <a:gd name="adj2" fmla="val 42063"/>
              </a:avLst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6" name="CasellaDiTesto 25">
              <a:extLst>
                <a:ext uri="{FF2B5EF4-FFF2-40B4-BE49-F238E27FC236}">
                  <a16:creationId xmlns:a16="http://schemas.microsoft.com/office/drawing/2014/main" id="{B94DF887-4086-3B5A-E5CC-C11F1C18CF13}"/>
                </a:ext>
              </a:extLst>
            </p:cNvPr>
            <p:cNvSpPr txBox="1"/>
            <p:nvPr/>
          </p:nvSpPr>
          <p:spPr>
            <a:xfrm>
              <a:off x="1929592" y="4134124"/>
              <a:ext cx="86987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100">
                  <a:solidFill>
                    <a:schemeClr val="bg2"/>
                  </a:solidFill>
                  <a:latin typeface="+mj-lt"/>
                </a:rPr>
                <a:t>Cremona</a:t>
              </a:r>
            </a:p>
          </p:txBody>
        </p:sp>
        <p:sp>
          <p:nvSpPr>
            <p:cNvPr id="27" name="CasellaDiTesto 26">
              <a:extLst>
                <a:ext uri="{FF2B5EF4-FFF2-40B4-BE49-F238E27FC236}">
                  <a16:creationId xmlns:a16="http://schemas.microsoft.com/office/drawing/2014/main" id="{2ADDCD2D-D600-A222-D6A0-7A07BC3B3734}"/>
                </a:ext>
              </a:extLst>
            </p:cNvPr>
            <p:cNvSpPr txBox="1"/>
            <p:nvPr/>
          </p:nvSpPr>
          <p:spPr>
            <a:xfrm>
              <a:off x="1188204" y="1113113"/>
              <a:ext cx="129055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100">
                  <a:solidFill>
                    <a:schemeClr val="bg2"/>
                  </a:solidFill>
                  <a:latin typeface="+mj-lt"/>
                </a:rPr>
                <a:t>Morbegno (SO)</a:t>
              </a:r>
            </a:p>
          </p:txBody>
        </p:sp>
      </p:grpSp>
      <p:cxnSp>
        <p:nvCxnSpPr>
          <p:cNvPr id="16" name="Connettore diritto 15">
            <a:extLst>
              <a:ext uri="{FF2B5EF4-FFF2-40B4-BE49-F238E27FC236}">
                <a16:creationId xmlns:a16="http://schemas.microsoft.com/office/drawing/2014/main" id="{DC605834-65C7-4C30-87D0-4C2C45A82E55}"/>
              </a:ext>
            </a:extLst>
          </p:cNvPr>
          <p:cNvCxnSpPr>
            <a:cxnSpLocks/>
          </p:cNvCxnSpPr>
          <p:nvPr/>
        </p:nvCxnSpPr>
        <p:spPr>
          <a:xfrm>
            <a:off x="4572000" y="1479884"/>
            <a:ext cx="0" cy="2784286"/>
          </a:xfrm>
          <a:prstGeom prst="line">
            <a:avLst/>
          </a:prstGeom>
          <a:ln w="19050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7731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A8154A-EF55-0C5F-0BC8-F3C422CF31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45072345-E76F-14A0-8A60-237C951EF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35</a:t>
            </a:fld>
            <a:endParaRPr lang="it-IT"/>
          </a:p>
        </p:txBody>
      </p:sp>
      <p:sp>
        <p:nvSpPr>
          <p:cNvPr id="12" name="Segnaposto piè di pagina 3">
            <a:extLst>
              <a:ext uri="{FF2B5EF4-FFF2-40B4-BE49-F238E27FC236}">
                <a16:creationId xmlns:a16="http://schemas.microsoft.com/office/drawing/2014/main" id="{4971BA3D-A8B8-ADBC-5A9A-5CCFA607397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572000" y="4826897"/>
            <a:ext cx="3107410" cy="273844"/>
          </a:xfrm>
          <a:prstGeom prst="rect">
            <a:avLst/>
          </a:prstGeom>
        </p:spPr>
        <p:txBody>
          <a:bodyPr/>
          <a:lstStyle/>
          <a:p>
            <a:r>
              <a:rPr lang="it-IT"/>
              <a:t>Una Regione, tante anime. La Lombardia e le sue geografie del lavoro</a:t>
            </a:r>
          </a:p>
        </p:txBody>
      </p:sp>
      <p:sp>
        <p:nvSpPr>
          <p:cNvPr id="13" name="Segnaposto data 2">
            <a:extLst>
              <a:ext uri="{FF2B5EF4-FFF2-40B4-BE49-F238E27FC236}">
                <a16:creationId xmlns:a16="http://schemas.microsoft.com/office/drawing/2014/main" id="{B6EF73FE-F893-D275-BC8E-EC6D6DBB45D6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2438400" y="4826897"/>
            <a:ext cx="2133600" cy="273844"/>
          </a:xfrm>
          <a:prstGeom prst="rect">
            <a:avLst/>
          </a:prstGeom>
        </p:spPr>
        <p:txBody>
          <a:bodyPr/>
          <a:lstStyle/>
          <a:p>
            <a:r>
              <a:rPr lang="it-IT"/>
              <a:t>19 marzo 2026</a:t>
            </a:r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852305AA-05D1-E72A-043F-8ABB1FFEB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8127"/>
            <a:ext cx="8229600" cy="815789"/>
          </a:xfrm>
        </p:spPr>
        <p:txBody>
          <a:bodyPr>
            <a:normAutofit/>
          </a:bodyPr>
          <a:lstStyle/>
          <a:p>
            <a:r>
              <a:rPr lang="it-IT" sz="2000"/>
              <a:t>La geografia della domanda di lavoro nella filiera agro-alimentare</a:t>
            </a:r>
          </a:p>
        </p:txBody>
      </p:sp>
      <p:sp>
        <p:nvSpPr>
          <p:cNvPr id="9" name="Segnaposto testo 7">
            <a:extLst>
              <a:ext uri="{FF2B5EF4-FFF2-40B4-BE49-F238E27FC236}">
                <a16:creationId xmlns:a16="http://schemas.microsoft.com/office/drawing/2014/main" id="{8D1124BE-C47B-6522-5D32-6CF5EEA0B83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68313" y="772457"/>
            <a:ext cx="4883150" cy="398463"/>
          </a:xfrm>
        </p:spPr>
        <p:txBody>
          <a:bodyPr/>
          <a:lstStyle/>
          <a:p>
            <a:r>
              <a:rPr lang="it-IT"/>
              <a:t>Aree a forte specializzazione: l’integrazione</a:t>
            </a:r>
          </a:p>
        </p:txBody>
      </p:sp>
      <p:sp>
        <p:nvSpPr>
          <p:cNvPr id="11" name="Segnaposto contenuto 9">
            <a:extLst>
              <a:ext uri="{FF2B5EF4-FFF2-40B4-BE49-F238E27FC236}">
                <a16:creationId xmlns:a16="http://schemas.microsoft.com/office/drawing/2014/main" id="{80E5FD88-7604-99E9-3E01-70757805DAF5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5351463" y="2468879"/>
            <a:ext cx="3722256" cy="2082483"/>
          </a:xfrm>
        </p:spPr>
        <p:txBody>
          <a:bodyPr vert="horz" lIns="0" tIns="0" rIns="91440" bIns="0" rtlCol="0" anchor="t"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it-IT" b="1"/>
              <a:t>Integrazione: </a:t>
            </a:r>
            <a:r>
              <a:rPr lang="it-IT"/>
              <a:t>19 specializzate in entrambe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t-IT"/>
              <a:t>20 specializzate in una sola (11 coltivazioni e 9 industria)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t-IT"/>
              <a:t>per 5 province (Cremona, Lecco, Lodi, Mantova, Pavia) specializzazione diffusa a tutti i territori che ne sono parte</a:t>
            </a:r>
          </a:p>
          <a:p>
            <a:pPr marL="135255" indent="-135255">
              <a:buFont typeface="Wingdings" panose="05000000000000000000" pitchFamily="2" charset="2"/>
              <a:buChar char="§"/>
            </a:pPr>
            <a:r>
              <a:rPr lang="it-IT"/>
              <a:t>in 6 province (Bergamo, Brescia, Como, Milano, Sondrio, Varese) riguarda solo parte del territorio</a:t>
            </a:r>
          </a:p>
          <a:p>
            <a:pPr marL="135255" indent="-135255">
              <a:buFont typeface="Wingdings" panose="05000000000000000000" pitchFamily="2" charset="2"/>
              <a:buChar char="§"/>
            </a:pPr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47EBB08-0A94-F5B1-D45D-091593FBDBB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741" t="15018" r="11037" b="15018"/>
          <a:stretch>
            <a:fillRect/>
          </a:stretch>
        </p:blipFill>
        <p:spPr>
          <a:xfrm>
            <a:off x="335280" y="1083960"/>
            <a:ext cx="3817620" cy="3598587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C15F2049-2AD9-F4D8-D819-0782452F2B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1554" y="1446454"/>
            <a:ext cx="2279909" cy="926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0824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82D4DF-510C-AE6E-106D-88BF7FEC9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5">
            <a:extLst>
              <a:ext uri="{FF2B5EF4-FFF2-40B4-BE49-F238E27FC236}">
                <a16:creationId xmlns:a16="http://schemas.microsoft.com/office/drawing/2014/main" id="{4D5B3445-E90C-1DD0-AB75-2B2D66666271}"/>
              </a:ext>
            </a:extLst>
          </p:cNvPr>
          <p:cNvSpPr txBox="1">
            <a:spLocks/>
          </p:cNvSpPr>
          <p:nvPr/>
        </p:nvSpPr>
        <p:spPr>
          <a:xfrm>
            <a:off x="452437" y="3326676"/>
            <a:ext cx="5452417" cy="129956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0" indent="0" algn="l" defTabSz="342900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None/>
              <a:tabLst/>
              <a:defRPr sz="1900" b="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403622" indent="-136922" algn="l" defTabSz="342900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Char char="–"/>
              <a:tabLst/>
              <a:defRPr sz="105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670322" indent="-135731" algn="l" defTabSz="342900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Char char="•"/>
              <a:tabLst/>
              <a:defRPr sz="9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933450" indent="-130969" algn="l" defTabSz="342900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Char char="–"/>
              <a:tabLst/>
              <a:defRPr sz="9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201341" indent="-130969" algn="l" defTabSz="342900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Char char="»"/>
              <a:tabLst/>
              <a:defRPr sz="9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endParaRPr lang="it-IT" sz="1800"/>
          </a:p>
        </p:txBody>
      </p:sp>
      <p:sp>
        <p:nvSpPr>
          <p:cNvPr id="9" name="Titolo 8">
            <a:extLst>
              <a:ext uri="{FF2B5EF4-FFF2-40B4-BE49-F238E27FC236}">
                <a16:creationId xmlns:a16="http://schemas.microsoft.com/office/drawing/2014/main" id="{C7F377B2-2C51-6565-0141-648C2D6BD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Grazie per l’attenzione</a:t>
            </a:r>
          </a:p>
        </p:txBody>
      </p:sp>
      <p:sp>
        <p:nvSpPr>
          <p:cNvPr id="2" name="Segnaposto data 1">
            <a:extLst>
              <a:ext uri="{FF2B5EF4-FFF2-40B4-BE49-F238E27FC236}">
                <a16:creationId xmlns:a16="http://schemas.microsoft.com/office/drawing/2014/main" id="{AB1AF2B3-6E31-B918-10FC-8FE328BB0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19 marzo 2026</a:t>
            </a:r>
          </a:p>
        </p:txBody>
      </p:sp>
    </p:spTree>
    <p:extLst>
      <p:ext uri="{BB962C8B-B14F-4D97-AF65-F5344CB8AC3E}">
        <p14:creationId xmlns:p14="http://schemas.microsoft.com/office/powerpoint/2010/main" val="19896492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F921B9-31B7-9B45-013A-DA033D1C27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con angoli arrotondati 14">
            <a:extLst>
              <a:ext uri="{FF2B5EF4-FFF2-40B4-BE49-F238E27FC236}">
                <a16:creationId xmlns:a16="http://schemas.microsoft.com/office/drawing/2014/main" id="{43668A1F-718D-5B11-D5F6-9BF81DD971E9}"/>
              </a:ext>
            </a:extLst>
          </p:cNvPr>
          <p:cNvSpPr/>
          <p:nvPr/>
        </p:nvSpPr>
        <p:spPr>
          <a:xfrm>
            <a:off x="468312" y="1093921"/>
            <a:ext cx="8462779" cy="101331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C7B2FB4C-848B-5829-C6CE-F1403DAFB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4</a:t>
            </a:fld>
            <a:endParaRPr lang="it-IT"/>
          </a:p>
        </p:txBody>
      </p:sp>
      <p:sp>
        <p:nvSpPr>
          <p:cNvPr id="10" name="Segnaposto contenuto 9">
            <a:extLst>
              <a:ext uri="{FF2B5EF4-FFF2-40B4-BE49-F238E27FC236}">
                <a16:creationId xmlns:a16="http://schemas.microsoft.com/office/drawing/2014/main" id="{D7589607-45F4-0866-024E-BC355670FF7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04416" y="1210399"/>
            <a:ext cx="8190872" cy="81988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1600"/>
              <a:t>Si tratta di una caratteristica di un certo </a:t>
            </a:r>
            <a:r>
              <a:rPr lang="it-IT" sz="1600" b="1"/>
              <a:t>territorio</a:t>
            </a:r>
            <a:r>
              <a:rPr lang="it-IT" sz="1600"/>
              <a:t> (CPI) riferita al fatto che, in esso, un dato settore in esame </a:t>
            </a:r>
            <a:r>
              <a:rPr lang="it-IT" sz="1600" b="1"/>
              <a:t>generi più assunzioni </a:t>
            </a:r>
            <a:r>
              <a:rPr lang="it-IT" sz="1600"/>
              <a:t>e </a:t>
            </a:r>
            <a:r>
              <a:rPr lang="it-IT" sz="1600" b="1"/>
              <a:t>contribuisca</a:t>
            </a:r>
            <a:r>
              <a:rPr lang="it-IT" sz="1600"/>
              <a:t> in maniera </a:t>
            </a:r>
            <a:r>
              <a:rPr lang="it-IT" sz="1600" b="1"/>
              <a:t>più rilevante </a:t>
            </a:r>
            <a:r>
              <a:rPr lang="it-IT" sz="1600"/>
              <a:t>ai flussi di nuova occupazione di quanto non accada altrove.</a:t>
            </a:r>
          </a:p>
        </p:txBody>
      </p:sp>
      <p:pic>
        <p:nvPicPr>
          <p:cNvPr id="7" name="Immagine 6" descr="oml.PNG">
            <a:extLst>
              <a:ext uri="{FF2B5EF4-FFF2-40B4-BE49-F238E27FC236}">
                <a16:creationId xmlns:a16="http://schemas.microsoft.com/office/drawing/2014/main" id="{89DC2A5F-9540-40DD-06B9-5B6E6DE7F0F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2000" y="4822005"/>
            <a:ext cx="1156502" cy="252000"/>
          </a:xfrm>
          <a:prstGeom prst="rect">
            <a:avLst/>
          </a:prstGeom>
        </p:spPr>
      </p:pic>
      <p:sp>
        <p:nvSpPr>
          <p:cNvPr id="11" name="Titolo 1">
            <a:extLst>
              <a:ext uri="{FF2B5EF4-FFF2-40B4-BE49-F238E27FC236}">
                <a16:creationId xmlns:a16="http://schemas.microsoft.com/office/drawing/2014/main" id="{A8FED091-E3B1-EE7A-796F-57BC9606C808}"/>
              </a:ext>
            </a:extLst>
          </p:cNvPr>
          <p:cNvSpPr txBox="1">
            <a:spLocks/>
          </p:cNvSpPr>
          <p:nvPr/>
        </p:nvSpPr>
        <p:spPr>
          <a:xfrm>
            <a:off x="457200" y="164862"/>
            <a:ext cx="8229600" cy="457201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18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it-IT" sz="2000"/>
              <a:t>La centralità dei territori e della loro configurazione</a:t>
            </a:r>
          </a:p>
        </p:txBody>
      </p:sp>
      <p:sp>
        <p:nvSpPr>
          <p:cNvPr id="12" name="Segnaposto piè di pagina 3">
            <a:extLst>
              <a:ext uri="{FF2B5EF4-FFF2-40B4-BE49-F238E27FC236}">
                <a16:creationId xmlns:a16="http://schemas.microsoft.com/office/drawing/2014/main" id="{D20B06E6-A25D-21C0-3084-81D40882380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572000" y="4826897"/>
            <a:ext cx="3107410" cy="273844"/>
          </a:xfrm>
          <a:prstGeom prst="rect">
            <a:avLst/>
          </a:prstGeom>
        </p:spPr>
        <p:txBody>
          <a:bodyPr/>
          <a:lstStyle/>
          <a:p>
            <a:r>
              <a:rPr lang="it-IT"/>
              <a:t>Una Regione, tante anime. La Lombardia e le sue geografie del lavoro</a:t>
            </a:r>
          </a:p>
        </p:txBody>
      </p:sp>
      <p:sp>
        <p:nvSpPr>
          <p:cNvPr id="13" name="Segnaposto data 2">
            <a:extLst>
              <a:ext uri="{FF2B5EF4-FFF2-40B4-BE49-F238E27FC236}">
                <a16:creationId xmlns:a16="http://schemas.microsoft.com/office/drawing/2014/main" id="{DE163510-D6DD-992D-F434-7A5B52C147CD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2438400" y="4826897"/>
            <a:ext cx="2133600" cy="273844"/>
          </a:xfrm>
          <a:prstGeom prst="rect">
            <a:avLst/>
          </a:prstGeom>
        </p:spPr>
        <p:txBody>
          <a:bodyPr/>
          <a:lstStyle/>
          <a:p>
            <a:r>
              <a:rPr lang="it-IT"/>
              <a:t>19 marzo 2026</a:t>
            </a:r>
          </a:p>
        </p:txBody>
      </p:sp>
      <p:sp>
        <p:nvSpPr>
          <p:cNvPr id="14" name="Segnaposto contenuto 9">
            <a:extLst>
              <a:ext uri="{FF2B5EF4-FFF2-40B4-BE49-F238E27FC236}">
                <a16:creationId xmlns:a16="http://schemas.microsoft.com/office/drawing/2014/main" id="{C985550C-0382-97D8-2FB9-DFCD6D1E7E4F}"/>
              </a:ext>
            </a:extLst>
          </p:cNvPr>
          <p:cNvSpPr txBox="1">
            <a:spLocks/>
          </p:cNvSpPr>
          <p:nvPr/>
        </p:nvSpPr>
        <p:spPr>
          <a:xfrm>
            <a:off x="450850" y="778749"/>
            <a:ext cx="3415977" cy="323850"/>
          </a:xfrm>
          <a:prstGeom prst="rect">
            <a:avLst/>
          </a:prstGeom>
        </p:spPr>
        <p:txBody>
          <a:bodyPr vert="horz" lIns="0" tIns="0" rIns="91440" bIns="0" rtlCol="0">
            <a:normAutofit fontScale="92500"/>
          </a:bodyPr>
          <a:lstStyle>
            <a:lvl1pPr marL="135731" indent="-135731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•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03622" indent="-136922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–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670322" indent="-135731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•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933450" indent="-130969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–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201341" indent="-130969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»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it-IT" sz="1600" b="1">
                <a:solidFill>
                  <a:schemeClr val="accent4"/>
                </a:solidFill>
              </a:rPr>
              <a:t>La specializzazione ‘occupazionale’</a:t>
            </a:r>
          </a:p>
        </p:txBody>
      </p:sp>
      <p:sp>
        <p:nvSpPr>
          <p:cNvPr id="16" name="Segnaposto contenuto 9">
            <a:extLst>
              <a:ext uri="{FF2B5EF4-FFF2-40B4-BE49-F238E27FC236}">
                <a16:creationId xmlns:a16="http://schemas.microsoft.com/office/drawing/2014/main" id="{D904B675-0CB2-F44E-988E-4745A6BAC70F}"/>
              </a:ext>
            </a:extLst>
          </p:cNvPr>
          <p:cNvSpPr txBox="1">
            <a:spLocks/>
          </p:cNvSpPr>
          <p:nvPr/>
        </p:nvSpPr>
        <p:spPr>
          <a:xfrm>
            <a:off x="468313" y="2369608"/>
            <a:ext cx="1970087" cy="323850"/>
          </a:xfrm>
          <a:prstGeom prst="rect">
            <a:avLst/>
          </a:prstGeom>
        </p:spPr>
        <p:txBody>
          <a:bodyPr vert="horz" lIns="0" tIns="0" rIns="91440" bIns="0" rtlCol="0">
            <a:normAutofit/>
          </a:bodyPr>
          <a:lstStyle>
            <a:lvl1pPr marL="135731" indent="-135731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•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03622" indent="-136922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–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670322" indent="-135731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•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933450" indent="-130969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–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201341" indent="-130969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»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it-IT" sz="1600" b="1">
                <a:solidFill>
                  <a:schemeClr val="accent4"/>
                </a:solidFill>
              </a:rPr>
              <a:t>La logica di fondo</a:t>
            </a:r>
          </a:p>
        </p:txBody>
      </p:sp>
      <p:sp>
        <p:nvSpPr>
          <p:cNvPr id="17" name="Segnaposto contenuto 9">
            <a:extLst>
              <a:ext uri="{FF2B5EF4-FFF2-40B4-BE49-F238E27FC236}">
                <a16:creationId xmlns:a16="http://schemas.microsoft.com/office/drawing/2014/main" id="{5580706D-B79D-FF56-958B-D370BFCC1C14}"/>
              </a:ext>
            </a:extLst>
          </p:cNvPr>
          <p:cNvSpPr txBox="1">
            <a:spLocks/>
          </p:cNvSpPr>
          <p:nvPr/>
        </p:nvSpPr>
        <p:spPr>
          <a:xfrm>
            <a:off x="515858" y="2693458"/>
            <a:ext cx="3102939" cy="819883"/>
          </a:xfrm>
          <a:prstGeom prst="rect">
            <a:avLst/>
          </a:prstGeom>
        </p:spPr>
        <p:txBody>
          <a:bodyPr vert="horz" lIns="0" tIns="0" rIns="91440" bIns="0" rtlCol="0">
            <a:normAutofit fontScale="92500"/>
          </a:bodyPr>
          <a:lstStyle>
            <a:lvl1pPr marL="135731" indent="-135731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•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03622" indent="-136922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–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670322" indent="-135731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•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933450" indent="-130969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–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201341" indent="-130969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»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it-IT" sz="1600"/>
              <a:t>Il settore </a:t>
            </a:r>
            <a:r>
              <a:rPr lang="it-IT" sz="1600" b="1"/>
              <a:t>distingue</a:t>
            </a:r>
            <a:r>
              <a:rPr lang="it-IT" sz="1600"/>
              <a:t> il territorio?</a:t>
            </a:r>
          </a:p>
          <a:p>
            <a:pPr marL="342900" indent="-342900" algn="just">
              <a:spcBef>
                <a:spcPts val="0"/>
              </a:spcBef>
              <a:buFont typeface="+mj-lt"/>
              <a:buAutoNum type="arabicPeriod"/>
            </a:pPr>
            <a:r>
              <a:rPr lang="it-IT" sz="1600"/>
              <a:t>Il settore è</a:t>
            </a:r>
            <a:r>
              <a:rPr lang="it-IT" sz="1600" b="1"/>
              <a:t> importante </a:t>
            </a:r>
            <a:r>
              <a:rPr lang="it-IT" sz="1600"/>
              <a:t>per il territorio?</a:t>
            </a:r>
          </a:p>
        </p:txBody>
      </p:sp>
      <p:sp>
        <p:nvSpPr>
          <p:cNvPr id="18" name="Segnaposto contenuto 9">
            <a:extLst>
              <a:ext uri="{FF2B5EF4-FFF2-40B4-BE49-F238E27FC236}">
                <a16:creationId xmlns:a16="http://schemas.microsoft.com/office/drawing/2014/main" id="{DB060D1F-41D0-88DA-ADFA-C1A1BBC002C7}"/>
              </a:ext>
            </a:extLst>
          </p:cNvPr>
          <p:cNvSpPr txBox="1">
            <a:spLocks/>
          </p:cNvSpPr>
          <p:nvPr/>
        </p:nvSpPr>
        <p:spPr>
          <a:xfrm>
            <a:off x="468313" y="3701435"/>
            <a:ext cx="1970087" cy="323850"/>
          </a:xfrm>
          <a:prstGeom prst="rect">
            <a:avLst/>
          </a:prstGeom>
        </p:spPr>
        <p:txBody>
          <a:bodyPr vert="horz" lIns="0" tIns="0" rIns="91440" bIns="0" rtlCol="0">
            <a:normAutofit/>
          </a:bodyPr>
          <a:lstStyle>
            <a:lvl1pPr marL="135731" indent="-135731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•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03622" indent="-136922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–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670322" indent="-135731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•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933450" indent="-130969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–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201341" indent="-130969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»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it-IT" sz="1600" b="1">
                <a:solidFill>
                  <a:schemeClr val="accent4"/>
                </a:solidFill>
              </a:rPr>
              <a:t>Il focus dell’analisi</a:t>
            </a:r>
          </a:p>
        </p:txBody>
      </p:sp>
      <p:sp>
        <p:nvSpPr>
          <p:cNvPr id="19" name="Segnaposto contenuto 9">
            <a:extLst>
              <a:ext uri="{FF2B5EF4-FFF2-40B4-BE49-F238E27FC236}">
                <a16:creationId xmlns:a16="http://schemas.microsoft.com/office/drawing/2014/main" id="{787E1F3B-A7E2-04A7-0313-8212E2055405}"/>
              </a:ext>
            </a:extLst>
          </p:cNvPr>
          <p:cNvSpPr txBox="1">
            <a:spLocks/>
          </p:cNvSpPr>
          <p:nvPr/>
        </p:nvSpPr>
        <p:spPr>
          <a:xfrm>
            <a:off x="515858" y="4025285"/>
            <a:ext cx="3102940" cy="627920"/>
          </a:xfrm>
          <a:prstGeom prst="rect">
            <a:avLst/>
          </a:prstGeom>
        </p:spPr>
        <p:txBody>
          <a:bodyPr vert="horz" lIns="0" tIns="0" rIns="91440" bIns="0" rtlCol="0">
            <a:noAutofit/>
          </a:bodyPr>
          <a:lstStyle>
            <a:lvl1pPr marL="135731" indent="-135731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•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03622" indent="-136922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–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670322" indent="-135731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•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933450" indent="-130969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–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201341" indent="-130969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»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it-IT" sz="1500" b="1"/>
              <a:t>Regolarità</a:t>
            </a:r>
            <a:r>
              <a:rPr lang="it-IT" sz="1500"/>
              <a:t> (anni 2022-2024);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it-IT" sz="1500" b="1"/>
              <a:t>Interdipendenze</a:t>
            </a:r>
            <a:r>
              <a:rPr lang="it-IT" sz="1500"/>
              <a:t> settoriali.</a:t>
            </a:r>
          </a:p>
        </p:txBody>
      </p:sp>
      <p:sp>
        <p:nvSpPr>
          <p:cNvPr id="20" name="Parentesi graffa chiusa 19">
            <a:extLst>
              <a:ext uri="{FF2B5EF4-FFF2-40B4-BE49-F238E27FC236}">
                <a16:creationId xmlns:a16="http://schemas.microsoft.com/office/drawing/2014/main" id="{9EDF5369-7C01-7168-B9F0-1B665810269A}"/>
              </a:ext>
            </a:extLst>
          </p:cNvPr>
          <p:cNvSpPr/>
          <p:nvPr/>
        </p:nvSpPr>
        <p:spPr>
          <a:xfrm>
            <a:off x="3580114" y="2456481"/>
            <a:ext cx="201478" cy="2137247"/>
          </a:xfrm>
          <a:prstGeom prst="rightBrace">
            <a:avLst/>
          </a:prstGeom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01DEFA4F-FC87-D36B-197B-E58C69F5A144}"/>
              </a:ext>
            </a:extLst>
          </p:cNvPr>
          <p:cNvSpPr txBox="1"/>
          <p:nvPr/>
        </p:nvSpPr>
        <p:spPr>
          <a:xfrm>
            <a:off x="4192342" y="3302447"/>
            <a:ext cx="102288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b="1">
                <a:solidFill>
                  <a:schemeClr val="accent4"/>
                </a:solidFill>
                <a:latin typeface="+mj-lt"/>
              </a:rPr>
              <a:t>2,6%</a:t>
            </a:r>
          </a:p>
          <a:p>
            <a:pPr algn="ctr">
              <a:spcBef>
                <a:spcPts val="600"/>
              </a:spcBef>
            </a:pPr>
            <a:r>
              <a:rPr lang="it-IT" sz="1200">
                <a:solidFill>
                  <a:schemeClr val="accent4"/>
                </a:solidFill>
                <a:latin typeface="+mj-lt"/>
              </a:rPr>
              <a:t>(media Lombardia)</a:t>
            </a:r>
          </a:p>
        </p:txBody>
      </p:sp>
      <p:sp>
        <p:nvSpPr>
          <p:cNvPr id="25" name="Ovale 24">
            <a:extLst>
              <a:ext uri="{FF2B5EF4-FFF2-40B4-BE49-F238E27FC236}">
                <a16:creationId xmlns:a16="http://schemas.microsoft.com/office/drawing/2014/main" id="{26F1E758-2545-CC62-A14C-E97B6EECD67A}"/>
              </a:ext>
            </a:extLst>
          </p:cNvPr>
          <p:cNvSpPr/>
          <p:nvPr/>
        </p:nvSpPr>
        <p:spPr>
          <a:xfrm>
            <a:off x="4145787" y="3138407"/>
            <a:ext cx="1116000" cy="1116000"/>
          </a:xfrm>
          <a:prstGeom prst="ellipse">
            <a:avLst/>
          </a:prstGeom>
          <a:noFill/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9896AF87-2500-72F8-BA63-213C444F89C9}"/>
              </a:ext>
            </a:extLst>
          </p:cNvPr>
          <p:cNvSpPr txBox="1"/>
          <p:nvPr/>
        </p:nvSpPr>
        <p:spPr>
          <a:xfrm>
            <a:off x="4001510" y="2564570"/>
            <a:ext cx="14045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200" b="1">
                <a:solidFill>
                  <a:schemeClr val="accent4"/>
                </a:solidFill>
                <a:latin typeface="+mj-lt"/>
              </a:rPr>
              <a:t>Servizi</a:t>
            </a:r>
          </a:p>
          <a:p>
            <a:pPr algn="ctr"/>
            <a:r>
              <a:rPr lang="it-IT" sz="1200" b="1">
                <a:solidFill>
                  <a:schemeClr val="accent4"/>
                </a:solidFill>
                <a:latin typeface="+mj-lt"/>
              </a:rPr>
              <a:t>di alloggio (I.55)</a:t>
            </a:r>
            <a:endParaRPr lang="it-IT" sz="1200" b="1">
              <a:solidFill>
                <a:schemeClr val="accent4"/>
              </a:solidFill>
            </a:endParaRPr>
          </a:p>
        </p:txBody>
      </p:sp>
      <p:graphicFrame>
        <p:nvGraphicFramePr>
          <p:cNvPr id="28" name="Tabella 27">
            <a:extLst>
              <a:ext uri="{FF2B5EF4-FFF2-40B4-BE49-F238E27FC236}">
                <a16:creationId xmlns:a16="http://schemas.microsoft.com/office/drawing/2014/main" id="{C593E3AC-455C-10F5-CC6E-20C10E1FFB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0654532"/>
              </p:ext>
            </p:extLst>
          </p:nvPr>
        </p:nvGraphicFramePr>
        <p:xfrm>
          <a:off x="5664724" y="2313775"/>
          <a:ext cx="3266367" cy="23975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30367">
                  <a:extLst>
                    <a:ext uri="{9D8B030D-6E8A-4147-A177-3AD203B41FA5}">
                      <a16:colId xmlns:a16="http://schemas.microsoft.com/office/drawing/2014/main" val="3890020514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3346856269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1741977845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106847292"/>
                    </a:ext>
                  </a:extLst>
                </a:gridCol>
              </a:tblGrid>
              <a:tr h="4552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it-IT" sz="1000" u="none" strike="noStrike">
                          <a:effectLst/>
                        </a:rPr>
                        <a:t> 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6" marR="2396" marT="2396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it-IT" sz="1000" u="none" strike="noStrike">
                          <a:effectLst/>
                        </a:rPr>
                        <a:t> 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6" marR="2396" marT="2396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it-IT" sz="1000" u="none" strike="noStrike">
                          <a:effectLst/>
                        </a:rPr>
                        <a:t> 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6" marR="2396" marT="2396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it-IT" sz="1000" u="none" strike="noStrike">
                          <a:effectLst/>
                        </a:rPr>
                        <a:t> 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6" marR="2396" marT="2396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9282598"/>
                  </a:ext>
                </a:extLst>
              </a:tr>
              <a:tr h="4552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000" u="none" strike="noStrike">
                          <a:effectLst/>
                        </a:rPr>
                        <a:t>Area (CPI)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6" marR="2396" marT="2396" marB="0" anchor="b"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000" u="none" strike="noStrike">
                          <a:effectLst/>
                        </a:rPr>
                        <a:t>Avviamenti settore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6" marR="2396" marT="2396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1000" u="none" strike="noStrike">
                          <a:effectLst/>
                        </a:rPr>
                        <a:t>Quozienti </a:t>
                      </a:r>
                      <a:r>
                        <a:rPr lang="it-IT" sz="1000" u="none" strike="noStrike" err="1">
                          <a:effectLst/>
                        </a:rPr>
                        <a:t>localizz</a:t>
                      </a:r>
                      <a:r>
                        <a:rPr lang="it-IT" sz="1000" u="none" strike="noStrike">
                          <a:effectLst/>
                        </a:rPr>
                        <a:t>.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6" marR="2396" marT="2396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0660027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it-IT" sz="1000" u="none" strike="noStrike">
                          <a:effectLst/>
                        </a:rPr>
                        <a:t> 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6" marR="2396" marT="2396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000" u="none" strike="noStrike">
                          <a:effectLst/>
                        </a:rPr>
                        <a:t>Valori assoluti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6" marR="2396" marT="2396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000" u="none" strike="noStrike">
                          <a:effectLst/>
                        </a:rPr>
                        <a:t>% su tot. economia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6" marR="2396" marT="2396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4573048"/>
                  </a:ext>
                </a:extLst>
              </a:tr>
              <a:tr h="4552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6" marR="2396" marT="2396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6" marR="2396" marT="2396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6" marR="2396" marT="2396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6" marR="2396" marT="2396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5128775"/>
                  </a:ext>
                </a:extLst>
              </a:tr>
              <a:tr h="4552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it-IT" sz="1000" u="none" strike="noStrike">
                          <a:effectLst/>
                        </a:rPr>
                        <a:t>SO - Bormio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6" marR="2396" marT="2396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000" u="none" strike="noStrike">
                          <a:effectLst/>
                        </a:rPr>
                        <a:t>14.626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6" marR="2396" marT="2396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000" u="none" strike="noStrike">
                          <a:effectLst/>
                        </a:rPr>
                        <a:t>42,5%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6" marR="2396" marT="2396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000" u="none" strike="noStrike">
                          <a:effectLst/>
                        </a:rPr>
                        <a:t>16,14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6" marR="2396" marT="2396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1732826"/>
                  </a:ext>
                </a:extLst>
              </a:tr>
              <a:tr h="4552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it-IT" sz="1000" u="none" strike="noStrike">
                          <a:effectLst/>
                        </a:rPr>
                        <a:t>CO - Menaggio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6" marR="2396" marT="2396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000" u="none" strike="noStrike">
                          <a:effectLst/>
                        </a:rPr>
                        <a:t>5.151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6" marR="2396" marT="2396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000" u="none" strike="noStrike">
                          <a:effectLst/>
                        </a:rPr>
                        <a:t>32,4%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6" marR="2396" marT="2396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000" u="none" strike="noStrike">
                          <a:effectLst/>
                        </a:rPr>
                        <a:t>12,29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6" marR="2396" marT="2396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244801"/>
                  </a:ext>
                </a:extLst>
              </a:tr>
              <a:tr h="4552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it-IT" sz="1000" u="none" strike="noStrike">
                          <a:effectLst/>
                        </a:rPr>
                        <a:t>BS - Salò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6" marR="2396" marT="2396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000" u="none" strike="noStrike">
                          <a:effectLst/>
                        </a:rPr>
                        <a:t>12.887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6" marR="2396" marT="2396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000" u="none" strike="noStrike">
                          <a:effectLst/>
                        </a:rPr>
                        <a:t>25,9%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6" marR="2396" marT="2396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000" u="none" strike="noStrike">
                          <a:effectLst/>
                        </a:rPr>
                        <a:t>9,84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6" marR="2396" marT="2396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3361569"/>
                  </a:ext>
                </a:extLst>
              </a:tr>
              <a:tr h="4552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it-IT" sz="1000" u="none" strike="noStrike">
                          <a:effectLst/>
                        </a:rPr>
                        <a:t>VA - Laveno Mombello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6" marR="2396" marT="2396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000" u="none" strike="noStrike">
                          <a:effectLst/>
                        </a:rPr>
                        <a:t>367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6" marR="2396" marT="2396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000" u="none" strike="noStrike">
                          <a:effectLst/>
                        </a:rPr>
                        <a:t>2,7%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6" marR="2396" marT="2396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000" u="none" strike="noStrike">
                          <a:effectLst/>
                        </a:rPr>
                        <a:t>1,01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6" marR="2396" marT="2396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3657352"/>
                  </a:ext>
                </a:extLst>
              </a:tr>
              <a:tr h="4552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it-IT" sz="1000" u="none" strike="noStrike">
                          <a:effectLst/>
                        </a:rPr>
                        <a:t>MI - Milano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6" marR="2396" marT="2396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000" u="none" strike="noStrike">
                          <a:effectLst/>
                        </a:rPr>
                        <a:t>29.458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6" marR="2396" marT="2396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000" u="none" strike="noStrike">
                          <a:effectLst/>
                        </a:rPr>
                        <a:t>2,3%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6" marR="2396" marT="2396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000" u="none" strike="noStrike">
                          <a:effectLst/>
                        </a:rPr>
                        <a:t>0,87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6" marR="2396" marT="2396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8077244"/>
                  </a:ext>
                </a:extLst>
              </a:tr>
              <a:tr h="4552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it-IT" sz="1000" u="none" strike="noStrike">
                          <a:effectLst/>
                        </a:rPr>
                        <a:t>VA - Gallarate - Sesto C.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6" marR="2396" marT="2396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000" u="none" strike="noStrike">
                          <a:effectLst/>
                        </a:rPr>
                        <a:t>1.827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6" marR="2396" marT="2396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000" u="none" strike="noStrike">
                          <a:effectLst/>
                        </a:rPr>
                        <a:t>2,2%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6" marR="2396" marT="2396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000" u="none" strike="noStrike">
                          <a:effectLst/>
                        </a:rPr>
                        <a:t>0,82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6" marR="2396" marT="2396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6751753"/>
                  </a:ext>
                </a:extLst>
              </a:tr>
              <a:tr h="4552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it-IT" sz="1000" u="none" strike="noStrike">
                          <a:effectLst/>
                        </a:rPr>
                        <a:t>BS - Orzinuovi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6" marR="2396" marT="2396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000" u="none" strike="noStrike">
                          <a:effectLst/>
                        </a:rPr>
                        <a:t>35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6" marR="2396" marT="2396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000" u="none" strike="noStrike">
                          <a:effectLst/>
                        </a:rPr>
                        <a:t>0,1%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6" marR="2396" marT="2396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000" u="none" strike="noStrike">
                          <a:effectLst/>
                        </a:rPr>
                        <a:t>0,03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6" marR="2396" marT="2396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4410667"/>
                  </a:ext>
                </a:extLst>
              </a:tr>
              <a:tr h="4552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it-IT" sz="1000" u="none" strike="noStrike">
                          <a:effectLst/>
                        </a:rPr>
                        <a:t>BS - Leno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6" marR="2396" marT="2396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000" u="none" strike="noStrike">
                          <a:effectLst/>
                        </a:rPr>
                        <a:t>24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6" marR="2396" marT="2396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000" u="none" strike="noStrike">
                          <a:effectLst/>
                        </a:rPr>
                        <a:t>0,1%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6" marR="2396" marT="2396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000" u="none" strike="noStrike">
                          <a:effectLst/>
                        </a:rPr>
                        <a:t>0,03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6" marR="2396" marT="2396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2028902"/>
                  </a:ext>
                </a:extLst>
              </a:tr>
              <a:tr h="4552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it-IT" sz="1000" u="none" strike="noStrike">
                          <a:effectLst/>
                        </a:rPr>
                        <a:t> 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6" marR="2396" marT="2396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it-IT" sz="1000" u="none" strike="noStrike">
                          <a:effectLst/>
                        </a:rPr>
                        <a:t> 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6" marR="2396" marT="2396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it-IT" sz="1000" u="none" strike="noStrike">
                          <a:effectLst/>
                        </a:rPr>
                        <a:t> 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6" marR="2396" marT="2396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it-IT" sz="1000" u="none" strike="noStrike">
                          <a:effectLst/>
                        </a:rPr>
                        <a:t> 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6" marR="2396" marT="2396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8931520"/>
                  </a:ext>
                </a:extLst>
              </a:tr>
            </a:tbl>
          </a:graphicData>
        </a:graphic>
      </p:graphicFrame>
      <p:sp>
        <p:nvSpPr>
          <p:cNvPr id="2" name="CasellaDiTesto 1">
            <a:extLst>
              <a:ext uri="{FF2B5EF4-FFF2-40B4-BE49-F238E27FC236}">
                <a16:creationId xmlns:a16="http://schemas.microsoft.com/office/drawing/2014/main" id="{BDE5AA9E-A43D-5607-5952-8F1B4655190A}"/>
              </a:ext>
            </a:extLst>
          </p:cNvPr>
          <p:cNvSpPr txBox="1"/>
          <p:nvPr/>
        </p:nvSpPr>
        <p:spPr>
          <a:xfrm>
            <a:off x="7795249" y="2123005"/>
            <a:ext cx="103586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800">
                <a:latin typeface="+mj-lt"/>
              </a:rPr>
              <a:t>Fonte: SISTAL 2.0</a:t>
            </a:r>
          </a:p>
        </p:txBody>
      </p:sp>
    </p:spTree>
    <p:extLst>
      <p:ext uri="{BB962C8B-B14F-4D97-AF65-F5344CB8AC3E}">
        <p14:creationId xmlns:p14="http://schemas.microsoft.com/office/powerpoint/2010/main" val="3850772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C0525-23BB-B1BD-7918-515D57DE01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146EACD1-AA73-FB5D-BECF-13E84C7CE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5</a:t>
            </a:fld>
            <a:endParaRPr lang="it-IT"/>
          </a:p>
        </p:txBody>
      </p:sp>
      <p:sp>
        <p:nvSpPr>
          <p:cNvPr id="10" name="Segnaposto contenuto 9">
            <a:extLst>
              <a:ext uri="{FF2B5EF4-FFF2-40B4-BE49-F238E27FC236}">
                <a16:creationId xmlns:a16="http://schemas.microsoft.com/office/drawing/2014/main" id="{BA2D1173-E2D0-86EA-E227-4B19ED9AC3B9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261315" y="898903"/>
            <a:ext cx="2675395" cy="299892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1400" b="1" u="sng">
                <a:solidFill>
                  <a:schemeClr val="accent4"/>
                </a:solidFill>
              </a:rPr>
              <a:t>Le aree specializzate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it-IT" sz="1400"/>
              <a:t>Geografia variabile da settore a settore per la composizione ed il numero dei territori interessati;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it-IT" sz="1400"/>
              <a:t>Assetto svincolato dai confini amministrativi;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it-IT" sz="1400"/>
              <a:t>Presenza di alcune situazioni di forte concentrazione in specifiche aree (es. servizi avanzati).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it-IT" sz="1400"/>
          </a:p>
        </p:txBody>
      </p:sp>
      <p:pic>
        <p:nvPicPr>
          <p:cNvPr id="7" name="Immagine 6" descr="oml.PNG">
            <a:extLst>
              <a:ext uri="{FF2B5EF4-FFF2-40B4-BE49-F238E27FC236}">
                <a16:creationId xmlns:a16="http://schemas.microsoft.com/office/drawing/2014/main" id="{96331379-7B29-F114-20F6-DAECBB55E4B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2000" y="4822005"/>
            <a:ext cx="1156502" cy="252000"/>
          </a:xfrm>
          <a:prstGeom prst="rect">
            <a:avLst/>
          </a:prstGeom>
        </p:spPr>
      </p:pic>
      <p:sp>
        <p:nvSpPr>
          <p:cNvPr id="11" name="Titolo 1">
            <a:extLst>
              <a:ext uri="{FF2B5EF4-FFF2-40B4-BE49-F238E27FC236}">
                <a16:creationId xmlns:a16="http://schemas.microsoft.com/office/drawing/2014/main" id="{9E9FE3A1-F9DF-5B86-71E2-5DDD18DAAA37}"/>
              </a:ext>
            </a:extLst>
          </p:cNvPr>
          <p:cNvSpPr txBox="1">
            <a:spLocks/>
          </p:cNvSpPr>
          <p:nvPr/>
        </p:nvSpPr>
        <p:spPr>
          <a:xfrm>
            <a:off x="457200" y="164862"/>
            <a:ext cx="8229600" cy="457201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18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it-IT" sz="2000"/>
              <a:t>Il coinvolgimento dei sistemi locali</a:t>
            </a:r>
          </a:p>
        </p:txBody>
      </p:sp>
      <p:sp>
        <p:nvSpPr>
          <p:cNvPr id="12" name="Segnaposto piè di pagina 3">
            <a:extLst>
              <a:ext uri="{FF2B5EF4-FFF2-40B4-BE49-F238E27FC236}">
                <a16:creationId xmlns:a16="http://schemas.microsoft.com/office/drawing/2014/main" id="{AC3B14F1-0F02-D044-E722-A43CB555B38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572000" y="4826897"/>
            <a:ext cx="3107410" cy="273844"/>
          </a:xfrm>
          <a:prstGeom prst="rect">
            <a:avLst/>
          </a:prstGeom>
        </p:spPr>
        <p:txBody>
          <a:bodyPr/>
          <a:lstStyle/>
          <a:p>
            <a:r>
              <a:rPr lang="it-IT"/>
              <a:t>Una Regione, tante anime. La Lombardia e le sue geografie del lavoro</a:t>
            </a:r>
          </a:p>
        </p:txBody>
      </p:sp>
      <p:sp>
        <p:nvSpPr>
          <p:cNvPr id="13" name="Segnaposto data 2">
            <a:extLst>
              <a:ext uri="{FF2B5EF4-FFF2-40B4-BE49-F238E27FC236}">
                <a16:creationId xmlns:a16="http://schemas.microsoft.com/office/drawing/2014/main" id="{CBDF9FCD-117C-F450-686B-C8FE82C765E8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2438400" y="4826897"/>
            <a:ext cx="2133600" cy="273844"/>
          </a:xfrm>
          <a:prstGeom prst="rect">
            <a:avLst/>
          </a:prstGeom>
        </p:spPr>
        <p:txBody>
          <a:bodyPr/>
          <a:lstStyle/>
          <a:p>
            <a:r>
              <a:rPr lang="it-IT"/>
              <a:t>19 marzo 2026</a:t>
            </a:r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1DD528BB-01BF-CD07-4940-A6BDF4A4273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4379950"/>
              </p:ext>
            </p:extLst>
          </p:nvPr>
        </p:nvGraphicFramePr>
        <p:xfrm>
          <a:off x="450850" y="657265"/>
          <a:ext cx="5591175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8755274" imgH="6362669" progId="Excel.Sheet.8">
                  <p:embed/>
                </p:oleObj>
              </mc:Choice>
              <mc:Fallback>
                <p:oleObj name="Worksheet" r:id="rId3" imgW="8755274" imgH="6362669" progId="Excel.Sheet.8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1DD528BB-01BF-CD07-4940-A6BDF4A4273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0850" y="657265"/>
                        <a:ext cx="5591175" cy="406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asellaDiTesto 4">
            <a:extLst>
              <a:ext uri="{FF2B5EF4-FFF2-40B4-BE49-F238E27FC236}">
                <a16:creationId xmlns:a16="http://schemas.microsoft.com/office/drawing/2014/main" id="{0F06AC9E-0E9B-A95F-3918-4777853F2102}"/>
              </a:ext>
            </a:extLst>
          </p:cNvPr>
          <p:cNvSpPr txBox="1"/>
          <p:nvPr/>
        </p:nvSpPr>
        <p:spPr>
          <a:xfrm>
            <a:off x="2622846" y="727123"/>
            <a:ext cx="333499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900">
                <a:latin typeface="+mj-lt"/>
              </a:rPr>
              <a:t>Numero di aree a forte specializzazione occupazionale nei settori di rilievo regionale. Area: Lombardia.</a:t>
            </a:r>
          </a:p>
          <a:p>
            <a:pPr algn="r"/>
            <a:r>
              <a:rPr lang="it-IT" sz="900">
                <a:latin typeface="+mj-lt"/>
              </a:rPr>
              <a:t>Periodo: media anni 2022 – 2024.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B7F8AEF3-68DA-C2D8-26B2-108129EC16B5}"/>
              </a:ext>
            </a:extLst>
          </p:cNvPr>
          <p:cNvSpPr txBox="1"/>
          <p:nvPr/>
        </p:nvSpPr>
        <p:spPr>
          <a:xfrm>
            <a:off x="7803066" y="4503093"/>
            <a:ext cx="113364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900">
                <a:latin typeface="+mj-lt"/>
              </a:rPr>
              <a:t>Fonte: SISTAL 2.0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6EC8276D-23C0-DDBA-F851-9DBA447DC6EB}"/>
              </a:ext>
            </a:extLst>
          </p:cNvPr>
          <p:cNvSpPr txBox="1"/>
          <p:nvPr/>
        </p:nvSpPr>
        <p:spPr>
          <a:xfrm>
            <a:off x="6755151" y="3954644"/>
            <a:ext cx="21815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>
                <a:solidFill>
                  <a:schemeClr val="accent4"/>
                </a:solidFill>
              </a:rPr>
              <a:t>cfr. settori con un ruolo locale</a:t>
            </a:r>
          </a:p>
        </p:txBody>
      </p:sp>
      <p:cxnSp>
        <p:nvCxnSpPr>
          <p:cNvPr id="14" name="Connettore 2 13">
            <a:extLst>
              <a:ext uri="{FF2B5EF4-FFF2-40B4-BE49-F238E27FC236}">
                <a16:creationId xmlns:a16="http://schemas.microsoft.com/office/drawing/2014/main" id="{C377AC03-BA52-235F-5CD4-FEA5897E2DF1}"/>
              </a:ext>
            </a:extLst>
          </p:cNvPr>
          <p:cNvCxnSpPr/>
          <p:nvPr/>
        </p:nvCxnSpPr>
        <p:spPr>
          <a:xfrm>
            <a:off x="6441753" y="4091552"/>
            <a:ext cx="325465" cy="0"/>
          </a:xfrm>
          <a:prstGeom prst="straightConnector1">
            <a:avLst/>
          </a:prstGeom>
          <a:ln>
            <a:solidFill>
              <a:schemeClr val="accent4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diritto 15">
            <a:extLst>
              <a:ext uri="{FF2B5EF4-FFF2-40B4-BE49-F238E27FC236}">
                <a16:creationId xmlns:a16="http://schemas.microsoft.com/office/drawing/2014/main" id="{D8F20E9B-FB80-2A90-63AC-3FF008061164}"/>
              </a:ext>
            </a:extLst>
          </p:cNvPr>
          <p:cNvCxnSpPr/>
          <p:nvPr/>
        </p:nvCxnSpPr>
        <p:spPr>
          <a:xfrm flipV="1">
            <a:off x="6441753" y="3897825"/>
            <a:ext cx="0" cy="193727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6605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A8154A-EF55-0C5F-0BC8-F3C422CF31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45072345-E76F-14A0-8A60-237C951EF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6</a:t>
            </a:fld>
            <a:endParaRPr lang="it-IT"/>
          </a:p>
        </p:txBody>
      </p:sp>
      <p:pic>
        <p:nvPicPr>
          <p:cNvPr id="7" name="Immagine 6" descr="oml.PNG">
            <a:extLst>
              <a:ext uri="{FF2B5EF4-FFF2-40B4-BE49-F238E27FC236}">
                <a16:creationId xmlns:a16="http://schemas.microsoft.com/office/drawing/2014/main" id="{B341A454-953A-A1E0-8EE5-3232186DC4C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2000" y="4822005"/>
            <a:ext cx="1156502" cy="252000"/>
          </a:xfrm>
          <a:prstGeom prst="rect">
            <a:avLst/>
          </a:prstGeom>
        </p:spPr>
      </p:pic>
      <p:sp>
        <p:nvSpPr>
          <p:cNvPr id="11" name="Titolo 1">
            <a:extLst>
              <a:ext uri="{FF2B5EF4-FFF2-40B4-BE49-F238E27FC236}">
                <a16:creationId xmlns:a16="http://schemas.microsoft.com/office/drawing/2014/main" id="{B2482324-FA39-DE42-A502-EC22FF0E3ADB}"/>
              </a:ext>
            </a:extLst>
          </p:cNvPr>
          <p:cNvSpPr txBox="1">
            <a:spLocks/>
          </p:cNvSpPr>
          <p:nvPr/>
        </p:nvSpPr>
        <p:spPr>
          <a:xfrm>
            <a:off x="281942" y="164862"/>
            <a:ext cx="8404858" cy="457201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18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it-IT" sz="2000"/>
              <a:t>La geografia della domanda di lavoro nel turismo</a:t>
            </a:r>
          </a:p>
        </p:txBody>
      </p:sp>
      <p:sp>
        <p:nvSpPr>
          <p:cNvPr id="12" name="Segnaposto piè di pagina 3">
            <a:extLst>
              <a:ext uri="{FF2B5EF4-FFF2-40B4-BE49-F238E27FC236}">
                <a16:creationId xmlns:a16="http://schemas.microsoft.com/office/drawing/2014/main" id="{4971BA3D-A8B8-ADBC-5A9A-5CCFA607397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572000" y="4826897"/>
            <a:ext cx="3107410" cy="273844"/>
          </a:xfrm>
          <a:prstGeom prst="rect">
            <a:avLst/>
          </a:prstGeom>
        </p:spPr>
        <p:txBody>
          <a:bodyPr/>
          <a:lstStyle/>
          <a:p>
            <a:r>
              <a:rPr lang="it-IT"/>
              <a:t>Una Regione, tante anime. La Lombardia e le sue geografie del lavoro</a:t>
            </a:r>
          </a:p>
        </p:txBody>
      </p:sp>
      <p:sp>
        <p:nvSpPr>
          <p:cNvPr id="13" name="Segnaposto data 2">
            <a:extLst>
              <a:ext uri="{FF2B5EF4-FFF2-40B4-BE49-F238E27FC236}">
                <a16:creationId xmlns:a16="http://schemas.microsoft.com/office/drawing/2014/main" id="{B6EF73FE-F893-D275-BC8E-EC6D6DBB45D6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2438400" y="4826897"/>
            <a:ext cx="2133600" cy="273844"/>
          </a:xfrm>
          <a:prstGeom prst="rect">
            <a:avLst/>
          </a:prstGeom>
        </p:spPr>
        <p:txBody>
          <a:bodyPr/>
          <a:lstStyle/>
          <a:p>
            <a:r>
              <a:rPr lang="it-IT"/>
              <a:t>19 marzo 2026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32B7E6A-68F1-1E2F-2C2D-929F9C4AF2CC}"/>
              </a:ext>
            </a:extLst>
          </p:cNvPr>
          <p:cNvSpPr txBox="1"/>
          <p:nvPr/>
        </p:nvSpPr>
        <p:spPr>
          <a:xfrm>
            <a:off x="3375660" y="4350849"/>
            <a:ext cx="54161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900">
                <a:latin typeface="+mj-lt"/>
              </a:rPr>
              <a:t>Avviamenti nei servizi di alloggio e ristorazione (% su tot. economia). Aree a forte specializzazione</a:t>
            </a:r>
          </a:p>
          <a:p>
            <a:pPr algn="r"/>
            <a:r>
              <a:rPr lang="it-IT" sz="900">
                <a:latin typeface="+mj-lt"/>
              </a:rPr>
              <a:t>Periodo: anni 2022-2024. </a:t>
            </a:r>
            <a:r>
              <a:rPr lang="it-IT" sz="900"/>
              <a:t>Fonte: SISTAL 2.0.</a:t>
            </a:r>
            <a:endParaRPr lang="it-IT" sz="900">
              <a:latin typeface="+mj-lt"/>
            </a:endParaRPr>
          </a:p>
        </p:txBody>
      </p:sp>
      <p:pic>
        <p:nvPicPr>
          <p:cNvPr id="15" name="Immagine 14" descr="Immagine che contiene testo, mappa, diagramma&#10;&#10;Il contenuto generato dall'IA potrebbe non essere corretto.">
            <a:extLst>
              <a:ext uri="{FF2B5EF4-FFF2-40B4-BE49-F238E27FC236}">
                <a16:creationId xmlns:a16="http://schemas.microsoft.com/office/drawing/2014/main" id="{36C51511-743B-C80B-CDB0-D1018E9DCD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22" b="10519"/>
          <a:stretch>
            <a:fillRect/>
          </a:stretch>
        </p:blipFill>
        <p:spPr>
          <a:xfrm>
            <a:off x="148860" y="1127346"/>
            <a:ext cx="3996000" cy="3167219"/>
          </a:xfrm>
          <a:prstGeom prst="rect">
            <a:avLst/>
          </a:prstGeom>
        </p:spPr>
      </p:pic>
      <p:pic>
        <p:nvPicPr>
          <p:cNvPr id="19" name="Immagine 18" descr="Immagine che contiene testo, mappa, diagramma&#10;&#10;Il contenuto generato dall'IA potrebbe non essere corretto.">
            <a:extLst>
              <a:ext uri="{FF2B5EF4-FFF2-40B4-BE49-F238E27FC236}">
                <a16:creationId xmlns:a16="http://schemas.microsoft.com/office/drawing/2014/main" id="{81374752-030B-8E2B-F769-DD940FD7B5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17" b="10667"/>
          <a:stretch>
            <a:fillRect/>
          </a:stretch>
        </p:blipFill>
        <p:spPr>
          <a:xfrm>
            <a:off x="4752340" y="1122754"/>
            <a:ext cx="3996000" cy="3149459"/>
          </a:xfrm>
          <a:prstGeom prst="rect">
            <a:avLst/>
          </a:prstGeom>
        </p:spPr>
      </p:pic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05BF9D16-91E7-E114-3C8B-49A0461D683B}"/>
              </a:ext>
            </a:extLst>
          </p:cNvPr>
          <p:cNvSpPr txBox="1"/>
          <p:nvPr/>
        </p:nvSpPr>
        <p:spPr>
          <a:xfrm>
            <a:off x="222251" y="843370"/>
            <a:ext cx="18389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u="sng">
                <a:solidFill>
                  <a:schemeClr val="accent4"/>
                </a:solidFill>
                <a:latin typeface="+mj-lt"/>
              </a:rPr>
              <a:t>I servizi di alloggio (I.55)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B79EA5A5-C5A0-C94B-84EC-659483587733}"/>
              </a:ext>
            </a:extLst>
          </p:cNvPr>
          <p:cNvSpPr txBox="1"/>
          <p:nvPr/>
        </p:nvSpPr>
        <p:spPr>
          <a:xfrm>
            <a:off x="7220744" y="837406"/>
            <a:ext cx="1592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1200" u="sng">
                <a:solidFill>
                  <a:schemeClr val="accent4"/>
                </a:solidFill>
                <a:latin typeface="+mj-lt"/>
              </a:rPr>
              <a:t>La ristorazione (I.56)</a:t>
            </a:r>
          </a:p>
        </p:txBody>
      </p:sp>
      <p:cxnSp>
        <p:nvCxnSpPr>
          <p:cNvPr id="22" name="Connettore diritto 21">
            <a:extLst>
              <a:ext uri="{FF2B5EF4-FFF2-40B4-BE49-F238E27FC236}">
                <a16:creationId xmlns:a16="http://schemas.microsoft.com/office/drawing/2014/main" id="{4A2E649E-9E8E-118D-2CD3-4C21AA677E93}"/>
              </a:ext>
            </a:extLst>
          </p:cNvPr>
          <p:cNvCxnSpPr/>
          <p:nvPr/>
        </p:nvCxnSpPr>
        <p:spPr>
          <a:xfrm>
            <a:off x="4572000" y="1060170"/>
            <a:ext cx="0" cy="320400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3540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6A863D-8DBC-79BA-C181-9EB60CCD4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B2A771DB-30AC-5F85-8F24-CA4F18449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7</a:t>
            </a:fld>
            <a:endParaRPr lang="it-IT"/>
          </a:p>
        </p:txBody>
      </p:sp>
      <p:pic>
        <p:nvPicPr>
          <p:cNvPr id="7" name="Immagine 6" descr="oml.PNG">
            <a:extLst>
              <a:ext uri="{FF2B5EF4-FFF2-40B4-BE49-F238E27FC236}">
                <a16:creationId xmlns:a16="http://schemas.microsoft.com/office/drawing/2014/main" id="{3851906E-DB51-E8F2-39CE-C4D2F7938D8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2000" y="4822005"/>
            <a:ext cx="1156502" cy="252000"/>
          </a:xfrm>
          <a:prstGeom prst="rect">
            <a:avLst/>
          </a:prstGeom>
        </p:spPr>
      </p:pic>
      <p:sp>
        <p:nvSpPr>
          <p:cNvPr id="11" name="Titolo 1">
            <a:extLst>
              <a:ext uri="{FF2B5EF4-FFF2-40B4-BE49-F238E27FC236}">
                <a16:creationId xmlns:a16="http://schemas.microsoft.com/office/drawing/2014/main" id="{241E89E9-8C1E-DCE0-27E7-9AAB61D30551}"/>
              </a:ext>
            </a:extLst>
          </p:cNvPr>
          <p:cNvSpPr txBox="1">
            <a:spLocks/>
          </p:cNvSpPr>
          <p:nvPr/>
        </p:nvSpPr>
        <p:spPr>
          <a:xfrm>
            <a:off x="457200" y="164862"/>
            <a:ext cx="8229600" cy="457201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18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it-IT" sz="2000"/>
              <a:t>I differenziali dalle aree non specializzate</a:t>
            </a:r>
          </a:p>
        </p:txBody>
      </p:sp>
      <p:sp>
        <p:nvSpPr>
          <p:cNvPr id="12" name="Segnaposto piè di pagina 3">
            <a:extLst>
              <a:ext uri="{FF2B5EF4-FFF2-40B4-BE49-F238E27FC236}">
                <a16:creationId xmlns:a16="http://schemas.microsoft.com/office/drawing/2014/main" id="{592C1E37-3094-AB9C-E695-F25C49CAFB6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572000" y="4826897"/>
            <a:ext cx="3107410" cy="273844"/>
          </a:xfrm>
          <a:prstGeom prst="rect">
            <a:avLst/>
          </a:prstGeom>
        </p:spPr>
        <p:txBody>
          <a:bodyPr/>
          <a:lstStyle/>
          <a:p>
            <a:r>
              <a:rPr lang="it-IT"/>
              <a:t>Una Regione, tante anime. La Lombardia e le sue geografie del lavoro</a:t>
            </a:r>
          </a:p>
        </p:txBody>
      </p:sp>
      <p:sp>
        <p:nvSpPr>
          <p:cNvPr id="13" name="Segnaposto data 2">
            <a:extLst>
              <a:ext uri="{FF2B5EF4-FFF2-40B4-BE49-F238E27FC236}">
                <a16:creationId xmlns:a16="http://schemas.microsoft.com/office/drawing/2014/main" id="{4335A3CA-FEA8-0A51-A4E8-F696221123F5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2438400" y="4826897"/>
            <a:ext cx="2133600" cy="273844"/>
          </a:xfrm>
          <a:prstGeom prst="rect">
            <a:avLst/>
          </a:prstGeom>
        </p:spPr>
        <p:txBody>
          <a:bodyPr/>
          <a:lstStyle/>
          <a:p>
            <a:r>
              <a:rPr lang="it-IT"/>
              <a:t>19 marzo 2026</a:t>
            </a:r>
          </a:p>
        </p:txBody>
      </p:sp>
      <p:graphicFrame>
        <p:nvGraphicFramePr>
          <p:cNvPr id="5" name="Oggetto 4">
            <a:extLst>
              <a:ext uri="{FF2B5EF4-FFF2-40B4-BE49-F238E27FC236}">
                <a16:creationId xmlns:a16="http://schemas.microsoft.com/office/drawing/2014/main" id="{43A6A5AF-9E13-66C8-643B-502DD101031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9022953"/>
              </p:ext>
            </p:extLst>
          </p:nvPr>
        </p:nvGraphicFramePr>
        <p:xfrm>
          <a:off x="444957" y="666403"/>
          <a:ext cx="5591175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8755274" imgH="6362669" progId="Excel.Sheet.8">
                  <p:embed/>
                </p:oleObj>
              </mc:Choice>
              <mc:Fallback>
                <p:oleObj name="Worksheet" r:id="rId3" imgW="8755274" imgH="6362669" progId="Excel.Sheet.8">
                  <p:embed/>
                  <p:pic>
                    <p:nvPicPr>
                      <p:cNvPr id="5" name="Oggetto 4">
                        <a:extLst>
                          <a:ext uri="{FF2B5EF4-FFF2-40B4-BE49-F238E27FC236}">
                            <a16:creationId xmlns:a16="http://schemas.microsoft.com/office/drawing/2014/main" id="{43A6A5AF-9E13-66C8-643B-502DD10103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44957" y="666403"/>
                        <a:ext cx="5591175" cy="406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egnaposto contenuto 9">
            <a:extLst>
              <a:ext uri="{FF2B5EF4-FFF2-40B4-BE49-F238E27FC236}">
                <a16:creationId xmlns:a16="http://schemas.microsoft.com/office/drawing/2014/main" id="{0D91E80F-0D20-0F83-2604-1DB099A62B71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261315" y="898903"/>
            <a:ext cx="2439773" cy="286029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1400" b="1" u="sng">
                <a:solidFill>
                  <a:schemeClr val="accent4"/>
                </a:solidFill>
              </a:rPr>
              <a:t>Le aree specializzate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it-IT" sz="1400" b="1"/>
              <a:t>Differenziale</a:t>
            </a:r>
            <a:r>
              <a:rPr lang="it-IT" sz="1400"/>
              <a:t> generalmente significativo rispetto al contributo che il settore apporta alla dinamica regionale degli avviamenti;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it-IT" sz="1400"/>
              <a:t>In taluni casi, il </a:t>
            </a:r>
            <a:r>
              <a:rPr lang="it-IT" sz="1400" b="1"/>
              <a:t>limitato peso </a:t>
            </a:r>
            <a:r>
              <a:rPr lang="it-IT" sz="1400"/>
              <a:t>del settore riduce sensibilmente i differenziali, che, laddove presenti, sono territorialmente circoscritti.</a:t>
            </a:r>
          </a:p>
        </p:txBody>
      </p:sp>
      <p:sp>
        <p:nvSpPr>
          <p:cNvPr id="8" name="Parentesi graffa chiusa 7">
            <a:extLst>
              <a:ext uri="{FF2B5EF4-FFF2-40B4-BE49-F238E27FC236}">
                <a16:creationId xmlns:a16="http://schemas.microsoft.com/office/drawing/2014/main" id="{BEECDAE4-0750-69FF-AD55-7A79A4F8EE1C}"/>
              </a:ext>
            </a:extLst>
          </p:cNvPr>
          <p:cNvSpPr/>
          <p:nvPr/>
        </p:nvSpPr>
        <p:spPr>
          <a:xfrm>
            <a:off x="4552992" y="892438"/>
            <a:ext cx="232699" cy="1747575"/>
          </a:xfrm>
          <a:prstGeom prst="righ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1E11E9FA-420E-4163-29A2-0692AB6D0053}"/>
              </a:ext>
            </a:extLst>
          </p:cNvPr>
          <p:cNvSpPr txBox="1"/>
          <p:nvPr/>
        </p:nvSpPr>
        <p:spPr>
          <a:xfrm>
            <a:off x="4839425" y="1443435"/>
            <a:ext cx="10914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>
                <a:solidFill>
                  <a:srgbClr val="FF0000"/>
                </a:solidFill>
              </a:rPr>
              <a:t>Alti</a:t>
            </a:r>
          </a:p>
          <a:p>
            <a:pPr algn="ctr"/>
            <a:r>
              <a:rPr lang="it-IT" sz="1200">
                <a:solidFill>
                  <a:srgbClr val="FF0000"/>
                </a:solidFill>
              </a:rPr>
              <a:t>differenziali</a:t>
            </a:r>
          </a:p>
          <a:p>
            <a:pPr algn="ctr"/>
            <a:r>
              <a:rPr lang="it-IT" sz="1200">
                <a:solidFill>
                  <a:srgbClr val="FF0000"/>
                </a:solidFill>
              </a:rPr>
              <a:t>(&gt; 3 </a:t>
            </a:r>
            <a:r>
              <a:rPr lang="it-IT" sz="1200" err="1">
                <a:solidFill>
                  <a:srgbClr val="FF0000"/>
                </a:solidFill>
              </a:rPr>
              <a:t>p.ti</a:t>
            </a:r>
            <a:r>
              <a:rPr lang="it-IT" sz="1200">
                <a:solidFill>
                  <a:srgbClr val="FF0000"/>
                </a:solidFill>
              </a:rPr>
              <a:t> %)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B94C7407-CE0D-60EC-7BD9-CB90D8255CDC}"/>
              </a:ext>
            </a:extLst>
          </p:cNvPr>
          <p:cNvSpPr txBox="1"/>
          <p:nvPr/>
        </p:nvSpPr>
        <p:spPr>
          <a:xfrm>
            <a:off x="2984170" y="3184174"/>
            <a:ext cx="1073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>
                <a:solidFill>
                  <a:srgbClr val="FF0000"/>
                </a:solidFill>
              </a:rPr>
              <a:t>Bassi differenziali</a:t>
            </a:r>
          </a:p>
          <a:p>
            <a:pPr algn="ctr"/>
            <a:r>
              <a:rPr lang="it-IT" sz="1200">
                <a:solidFill>
                  <a:srgbClr val="FF0000"/>
                </a:solidFill>
              </a:rPr>
              <a:t>(&lt; 1 p.to %)</a:t>
            </a:r>
          </a:p>
        </p:txBody>
      </p:sp>
      <p:sp>
        <p:nvSpPr>
          <p:cNvPr id="16" name="Parentesi graffa chiusa 15">
            <a:extLst>
              <a:ext uri="{FF2B5EF4-FFF2-40B4-BE49-F238E27FC236}">
                <a16:creationId xmlns:a16="http://schemas.microsoft.com/office/drawing/2014/main" id="{E1B05735-1D22-CE14-2AB6-F1F72D463DDD}"/>
              </a:ext>
            </a:extLst>
          </p:cNvPr>
          <p:cNvSpPr/>
          <p:nvPr/>
        </p:nvSpPr>
        <p:spPr>
          <a:xfrm>
            <a:off x="2748925" y="2698403"/>
            <a:ext cx="235245" cy="1617875"/>
          </a:xfrm>
          <a:prstGeom prst="righ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64533A8E-68BA-3C9E-A7D4-4EF6D4ED7504}"/>
              </a:ext>
            </a:extLst>
          </p:cNvPr>
          <p:cNvSpPr txBox="1"/>
          <p:nvPr/>
        </p:nvSpPr>
        <p:spPr>
          <a:xfrm>
            <a:off x="4967206" y="4159674"/>
            <a:ext cx="372184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900"/>
              <a:t>Quote di avviamenti nei settori di rilievo regionale a livello complessivo e nelle aree a forte specializzazione. Area: Lombardia. Periodo: media anni 2022 – 2024. Fonte: SISTAL 2.0</a:t>
            </a:r>
          </a:p>
        </p:txBody>
      </p:sp>
    </p:spTree>
    <p:extLst>
      <p:ext uri="{BB962C8B-B14F-4D97-AF65-F5344CB8AC3E}">
        <p14:creationId xmlns:p14="http://schemas.microsoft.com/office/powerpoint/2010/main" val="35989051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80D9E3-9BB1-06F1-9662-1AB3AF1BB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B9FC2BC0-4F45-D315-179D-6B12966A2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8</a:t>
            </a:fld>
            <a:endParaRPr lang="it-IT"/>
          </a:p>
        </p:txBody>
      </p:sp>
      <p:pic>
        <p:nvPicPr>
          <p:cNvPr id="7" name="Immagine 6" descr="oml.PNG">
            <a:extLst>
              <a:ext uri="{FF2B5EF4-FFF2-40B4-BE49-F238E27FC236}">
                <a16:creationId xmlns:a16="http://schemas.microsoft.com/office/drawing/2014/main" id="{202FA8D9-866B-D7EE-3727-5C026D2208A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2000" y="4822005"/>
            <a:ext cx="1156502" cy="252000"/>
          </a:xfrm>
          <a:prstGeom prst="rect">
            <a:avLst/>
          </a:prstGeom>
        </p:spPr>
      </p:pic>
      <p:sp>
        <p:nvSpPr>
          <p:cNvPr id="11" name="Titolo 1">
            <a:extLst>
              <a:ext uri="{FF2B5EF4-FFF2-40B4-BE49-F238E27FC236}">
                <a16:creationId xmlns:a16="http://schemas.microsoft.com/office/drawing/2014/main" id="{EC7F108D-7BB0-ECFB-DB12-FB5D22011F62}"/>
              </a:ext>
            </a:extLst>
          </p:cNvPr>
          <p:cNvSpPr txBox="1">
            <a:spLocks/>
          </p:cNvSpPr>
          <p:nvPr/>
        </p:nvSpPr>
        <p:spPr>
          <a:xfrm>
            <a:off x="457200" y="164862"/>
            <a:ext cx="8229600" cy="457201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18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it-IT" sz="2000"/>
              <a:t>L’entità delle specializzazioni nel turismo</a:t>
            </a:r>
          </a:p>
        </p:txBody>
      </p:sp>
      <p:sp>
        <p:nvSpPr>
          <p:cNvPr id="12" name="Segnaposto piè di pagina 3">
            <a:extLst>
              <a:ext uri="{FF2B5EF4-FFF2-40B4-BE49-F238E27FC236}">
                <a16:creationId xmlns:a16="http://schemas.microsoft.com/office/drawing/2014/main" id="{260CFD43-C014-EF44-0656-C3B4F63C979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572000" y="4826897"/>
            <a:ext cx="3107410" cy="273844"/>
          </a:xfrm>
          <a:prstGeom prst="rect">
            <a:avLst/>
          </a:prstGeom>
        </p:spPr>
        <p:txBody>
          <a:bodyPr/>
          <a:lstStyle/>
          <a:p>
            <a:r>
              <a:rPr lang="it-IT"/>
              <a:t>Una Regione, tante anime. La Lombardia e le sue geografie del lavoro</a:t>
            </a:r>
          </a:p>
        </p:txBody>
      </p:sp>
      <p:sp>
        <p:nvSpPr>
          <p:cNvPr id="13" name="Segnaposto data 2">
            <a:extLst>
              <a:ext uri="{FF2B5EF4-FFF2-40B4-BE49-F238E27FC236}">
                <a16:creationId xmlns:a16="http://schemas.microsoft.com/office/drawing/2014/main" id="{1CF4BA40-CBBE-EE6F-B047-B48FE961F0DB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2438400" y="4826897"/>
            <a:ext cx="2133600" cy="273844"/>
          </a:xfrm>
          <a:prstGeom prst="rect">
            <a:avLst/>
          </a:prstGeom>
        </p:spPr>
        <p:txBody>
          <a:bodyPr/>
          <a:lstStyle/>
          <a:p>
            <a:r>
              <a:rPr lang="it-IT"/>
              <a:t>19 marzo 2026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81FF3533-C2C3-3202-A9B2-27DD4CA51982}"/>
              </a:ext>
            </a:extLst>
          </p:cNvPr>
          <p:cNvSpPr txBox="1"/>
          <p:nvPr/>
        </p:nvSpPr>
        <p:spPr>
          <a:xfrm>
            <a:off x="5027688" y="634326"/>
            <a:ext cx="4112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900"/>
              <a:t>Numero di aree per grado di specializzazione nel settore e relativi avviamenti. Area: Lombardia. Periodo: anni 2022-2024. Fonte: SISTAL 2.0</a:t>
            </a:r>
          </a:p>
        </p:txBody>
      </p:sp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2B203FFB-8F2D-B0E1-180B-FA23D78C69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6181932"/>
              </p:ext>
            </p:extLst>
          </p:nvPr>
        </p:nvGraphicFramePr>
        <p:xfrm>
          <a:off x="450850" y="952036"/>
          <a:ext cx="3888253" cy="155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2253">
                  <a:extLst>
                    <a:ext uri="{9D8B030D-6E8A-4147-A177-3AD203B41FA5}">
                      <a16:colId xmlns:a16="http://schemas.microsoft.com/office/drawing/2014/main" val="3766635010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2246207812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2584953765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679246549"/>
                    </a:ext>
                  </a:extLst>
                </a:gridCol>
              </a:tblGrid>
              <a:tr h="7920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20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Indicatore</a:t>
                      </a:r>
                      <a:endParaRPr lang="it-IT" sz="1200" b="0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20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Aree </a:t>
                      </a:r>
                    </a:p>
                    <a:p>
                      <a:pPr algn="ctr" fontAlgn="ctr">
                        <a:buNone/>
                      </a:pPr>
                      <a:r>
                        <a:rPr lang="it-IT" sz="120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 forte special.</a:t>
                      </a:r>
                      <a:endParaRPr lang="it-IT" sz="1200" b="0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20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Altre</a:t>
                      </a:r>
                      <a:endParaRPr lang="it-IT" sz="1200" b="0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  <a:p>
                      <a:pPr lvl="0" algn="ctr">
                        <a:buNone/>
                      </a:pPr>
                      <a:r>
                        <a:rPr lang="it-IT" sz="120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aree</a:t>
                      </a:r>
                      <a:endParaRPr lang="it-IT" sz="1200" b="0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20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Totale Lombardia</a:t>
                      </a:r>
                      <a:endParaRPr lang="it-IT" sz="1200" b="0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7309018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it-IT" sz="1200" u="none" strike="noStrike">
                          <a:effectLst/>
                          <a:latin typeface="+mn-lt"/>
                        </a:rPr>
                        <a:t>Numero territori (CPI)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200" u="none" strike="noStrike">
                          <a:effectLst/>
                          <a:latin typeface="+mn-lt"/>
                        </a:rPr>
                        <a:t>14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200" u="none" strike="noStrike">
                          <a:effectLst/>
                          <a:latin typeface="+mn-lt"/>
                        </a:rPr>
                        <a:t>50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200" b="1" u="none" strike="noStrike">
                          <a:effectLst/>
                          <a:latin typeface="+mn-lt"/>
                        </a:rPr>
                        <a:t>64</a:t>
                      </a:r>
                      <a:endParaRPr lang="it-IT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4221669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Avviamenti</a:t>
                      </a: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200" u="none" strike="noStrike">
                          <a:effectLst/>
                          <a:latin typeface="+mn-lt"/>
                        </a:rPr>
                        <a:t>65.138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200" u="none" strike="noStrike">
                          <a:effectLst/>
                          <a:latin typeface="+mn-lt"/>
                        </a:rPr>
                        <a:t>48.836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200" b="1" u="none" strike="noStrike">
                          <a:effectLst/>
                          <a:latin typeface="+mn-lt"/>
                        </a:rPr>
                        <a:t>113.974</a:t>
                      </a:r>
                      <a:endParaRPr lang="it-IT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8904235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it-IT" sz="1200" u="none" strike="noStrike">
                          <a:effectLst/>
                          <a:latin typeface="+mn-lt"/>
                        </a:rPr>
                        <a:t>% su tot. economia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200" u="none" strike="noStrike">
                          <a:effectLst/>
                          <a:latin typeface="+mn-lt"/>
                        </a:rPr>
                        <a:t>14,4%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200" u="none" strike="noStrike">
                          <a:effectLst/>
                          <a:latin typeface="+mn-lt"/>
                        </a:rPr>
                        <a:t>1,3%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200" b="1" u="none" strike="noStrike">
                          <a:effectLst/>
                          <a:latin typeface="+mn-lt"/>
                        </a:rPr>
                        <a:t>2,6%</a:t>
                      </a:r>
                      <a:endParaRPr lang="it-IT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1947714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0664872"/>
                  </a:ext>
                </a:extLst>
              </a:tr>
            </a:tbl>
          </a:graphicData>
        </a:graphic>
      </p:graphicFrame>
      <p:graphicFrame>
        <p:nvGraphicFramePr>
          <p:cNvPr id="9" name="Tabella 8">
            <a:extLst>
              <a:ext uri="{FF2B5EF4-FFF2-40B4-BE49-F238E27FC236}">
                <a16:creationId xmlns:a16="http://schemas.microsoft.com/office/drawing/2014/main" id="{1809FA86-6BA1-1264-DD23-ED3C1FC470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1265619"/>
              </p:ext>
            </p:extLst>
          </p:nvPr>
        </p:nvGraphicFramePr>
        <p:xfrm>
          <a:off x="450850" y="3072586"/>
          <a:ext cx="3888253" cy="155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2253">
                  <a:extLst>
                    <a:ext uri="{9D8B030D-6E8A-4147-A177-3AD203B41FA5}">
                      <a16:colId xmlns:a16="http://schemas.microsoft.com/office/drawing/2014/main" val="1886147320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2299117566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192373256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248059126"/>
                    </a:ext>
                  </a:extLst>
                </a:gridCol>
              </a:tblGrid>
              <a:tr h="7920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200" b="1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Indicatore</a:t>
                      </a:r>
                      <a:endParaRPr lang="it-IT" sz="1200" b="1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20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Aree</a:t>
                      </a:r>
                    </a:p>
                    <a:p>
                      <a:pPr algn="ctr" fontAlgn="ctr">
                        <a:buNone/>
                      </a:pPr>
                      <a:r>
                        <a:rPr lang="it-IT" sz="120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 forte special.</a:t>
                      </a:r>
                      <a:endParaRPr lang="it-IT" sz="1200" b="0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20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Altre </a:t>
                      </a:r>
                      <a:endParaRPr lang="it-IT" sz="1200" b="0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  <a:p>
                      <a:pPr lvl="0" algn="ctr">
                        <a:buNone/>
                      </a:pPr>
                      <a:r>
                        <a:rPr lang="it-IT" sz="120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aree</a:t>
                      </a:r>
                      <a:endParaRPr lang="it-IT" sz="1200" b="0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20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Totale Lombardia</a:t>
                      </a:r>
                      <a:endParaRPr lang="it-IT" sz="1200" b="0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3294162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it-IT" sz="1200" u="none" strike="noStrike">
                          <a:effectLst/>
                          <a:latin typeface="+mn-lt"/>
                        </a:rPr>
                        <a:t>Numero territori (CPI)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200" u="none" strike="noStrike">
                          <a:effectLst/>
                          <a:latin typeface="+mn-lt"/>
                        </a:rPr>
                        <a:t>24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200" u="none" strike="noStrike">
                          <a:effectLst/>
                          <a:latin typeface="+mn-lt"/>
                        </a:rPr>
                        <a:t>40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200" b="1" u="none" strike="noStrike">
                          <a:effectLst/>
                          <a:latin typeface="+mn-lt"/>
                        </a:rPr>
                        <a:t>64</a:t>
                      </a:r>
                      <a:endParaRPr lang="it-IT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3432398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it-IT" sz="1200" u="none" strike="noStrike">
                          <a:effectLst/>
                          <a:latin typeface="+mn-lt"/>
                        </a:rPr>
                        <a:t>Avviamenti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200" u="none" strike="noStrike">
                          <a:effectLst/>
                          <a:latin typeface="+mn-lt"/>
                        </a:rPr>
                        <a:t>203.360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200" u="none" strike="noStrike">
                          <a:effectLst/>
                          <a:latin typeface="+mn-lt"/>
                        </a:rPr>
                        <a:t>402.376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200" b="1" u="none" strike="noStrike">
                          <a:effectLst/>
                          <a:latin typeface="+mn-lt"/>
                        </a:rPr>
                        <a:t>605.736</a:t>
                      </a:r>
                      <a:endParaRPr lang="it-IT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8250789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it-IT" sz="1200" u="none" strike="noStrike">
                          <a:effectLst/>
                          <a:latin typeface="+mn-lt"/>
                        </a:rPr>
                        <a:t>% su tot. economia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200" u="none" strike="noStrike">
                          <a:effectLst/>
                          <a:latin typeface="+mn-lt"/>
                        </a:rPr>
                        <a:t>21,1%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200" u="none" strike="noStrike">
                          <a:effectLst/>
                          <a:latin typeface="+mn-lt"/>
                        </a:rPr>
                        <a:t>12,0%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200" b="1" u="none" strike="noStrike">
                          <a:effectLst/>
                          <a:latin typeface="+mn-lt"/>
                        </a:rPr>
                        <a:t>14,0%</a:t>
                      </a:r>
                      <a:endParaRPr lang="it-IT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2187381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2317579"/>
                  </a:ext>
                </a:extLst>
              </a:tr>
            </a:tbl>
          </a:graphicData>
        </a:graphic>
      </p:graphicFrame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D299E289-2AC1-D233-E7BB-865584A0431E}"/>
              </a:ext>
            </a:extLst>
          </p:cNvPr>
          <p:cNvSpPr txBox="1"/>
          <p:nvPr/>
        </p:nvSpPr>
        <p:spPr>
          <a:xfrm>
            <a:off x="375575" y="665641"/>
            <a:ext cx="18389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u="sng">
                <a:solidFill>
                  <a:schemeClr val="accent4"/>
                </a:solidFill>
                <a:latin typeface="+mj-lt"/>
              </a:rPr>
              <a:t>I servizi di alloggio (I.55)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EDC6E49E-E3DA-6506-2B71-F68C8A990157}"/>
              </a:ext>
            </a:extLst>
          </p:cNvPr>
          <p:cNvSpPr txBox="1"/>
          <p:nvPr/>
        </p:nvSpPr>
        <p:spPr>
          <a:xfrm>
            <a:off x="366386" y="2764771"/>
            <a:ext cx="1592103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it-IT" sz="1200" u="sng">
                <a:solidFill>
                  <a:schemeClr val="accent4"/>
                </a:solidFill>
                <a:latin typeface="+mj-lt"/>
              </a:rPr>
              <a:t>La ristorazione (I.56)</a:t>
            </a:r>
            <a:endParaRPr lang="en-US"/>
          </a:p>
        </p:txBody>
      </p:sp>
      <p:sp>
        <p:nvSpPr>
          <p:cNvPr id="17" name="Segnaposto contenuto 9">
            <a:extLst>
              <a:ext uri="{FF2B5EF4-FFF2-40B4-BE49-F238E27FC236}">
                <a16:creationId xmlns:a16="http://schemas.microsoft.com/office/drawing/2014/main" id="{30812372-D81C-2170-1BE7-3A35A0606BAF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804898" y="1215145"/>
            <a:ext cx="4268821" cy="3336218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it-IT" sz="1400" b="1"/>
              <a:t>Differenziali considerevoli </a:t>
            </a:r>
            <a:r>
              <a:rPr lang="it-IT" sz="1400"/>
              <a:t>anche internamente alle stesse aree specializzate;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it-IT" sz="1400" b="1"/>
              <a:t>Servizi di alloggio (I.55)</a:t>
            </a:r>
            <a:r>
              <a:rPr lang="it-IT" sz="1400"/>
              <a:t>: notevole variabilità (38,8 punti percentuali) tra la situazione di Morbegno (3,7%) e quella di Bormio (42,5%). Pur a fronte delle punte di Bormio (42,5%), Menaggio (32,4%) e Salò (25,9%) in numerosi altri casi si osservano delle incidenze di tutto rilievo;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it-IT" sz="1400" b="1"/>
              <a:t>Ristorazione (I.56)</a:t>
            </a:r>
            <a:r>
              <a:rPr lang="it-IT" sz="1400"/>
              <a:t>: differenziali meno ampi ma di rilievo (16,4 punti percentuali) e presenza di quote sistematicamente a due cifre, comprese tra il 17,0% di Lovere ed il 33,4% di Luino. In più della metà dei casi l’incidenza del settore supera il 20%.</a:t>
            </a:r>
          </a:p>
        </p:txBody>
      </p:sp>
    </p:spTree>
    <p:extLst>
      <p:ext uri="{BB962C8B-B14F-4D97-AF65-F5344CB8AC3E}">
        <p14:creationId xmlns:p14="http://schemas.microsoft.com/office/powerpoint/2010/main" val="18980798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0B762B-E6A9-5A42-2057-A5C80794A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1C11A162-3986-E34A-7EFA-24A93DB40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9</a:t>
            </a:fld>
            <a:endParaRPr lang="it-IT"/>
          </a:p>
        </p:txBody>
      </p:sp>
      <p:pic>
        <p:nvPicPr>
          <p:cNvPr id="7" name="Immagine 6" descr="oml.PNG">
            <a:extLst>
              <a:ext uri="{FF2B5EF4-FFF2-40B4-BE49-F238E27FC236}">
                <a16:creationId xmlns:a16="http://schemas.microsoft.com/office/drawing/2014/main" id="{DC0F9A85-ED3D-F9EB-96C2-EE3D42BD833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2000" y="4822005"/>
            <a:ext cx="1156502" cy="252000"/>
          </a:xfrm>
          <a:prstGeom prst="rect">
            <a:avLst/>
          </a:prstGeom>
        </p:spPr>
      </p:pic>
      <p:sp>
        <p:nvSpPr>
          <p:cNvPr id="11" name="Titolo 1">
            <a:extLst>
              <a:ext uri="{FF2B5EF4-FFF2-40B4-BE49-F238E27FC236}">
                <a16:creationId xmlns:a16="http://schemas.microsoft.com/office/drawing/2014/main" id="{31282CF6-A4F3-1B29-730C-51DD86231171}"/>
              </a:ext>
            </a:extLst>
          </p:cNvPr>
          <p:cNvSpPr txBox="1">
            <a:spLocks/>
          </p:cNvSpPr>
          <p:nvPr/>
        </p:nvSpPr>
        <p:spPr>
          <a:xfrm>
            <a:off x="457200" y="164862"/>
            <a:ext cx="8229600" cy="457201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18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it-IT" sz="2000"/>
              <a:t>Il contributo delle aree specializzate</a:t>
            </a:r>
          </a:p>
        </p:txBody>
      </p:sp>
      <p:sp>
        <p:nvSpPr>
          <p:cNvPr id="12" name="Segnaposto piè di pagina 3">
            <a:extLst>
              <a:ext uri="{FF2B5EF4-FFF2-40B4-BE49-F238E27FC236}">
                <a16:creationId xmlns:a16="http://schemas.microsoft.com/office/drawing/2014/main" id="{6A110F9E-54DA-BC92-A44E-FE89447BBF2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572000" y="4826897"/>
            <a:ext cx="3107410" cy="273844"/>
          </a:xfrm>
          <a:prstGeom prst="rect">
            <a:avLst/>
          </a:prstGeom>
        </p:spPr>
        <p:txBody>
          <a:bodyPr/>
          <a:lstStyle/>
          <a:p>
            <a:r>
              <a:rPr lang="it-IT"/>
              <a:t>Una Regione, tante anime. La Lombardia e le sue geografie del lavoro</a:t>
            </a:r>
          </a:p>
        </p:txBody>
      </p:sp>
      <p:sp>
        <p:nvSpPr>
          <p:cNvPr id="13" name="Segnaposto data 2">
            <a:extLst>
              <a:ext uri="{FF2B5EF4-FFF2-40B4-BE49-F238E27FC236}">
                <a16:creationId xmlns:a16="http://schemas.microsoft.com/office/drawing/2014/main" id="{D8E0C689-B756-A698-3D6E-2ABCBC0FE0FD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2438400" y="4826897"/>
            <a:ext cx="2133600" cy="273844"/>
          </a:xfrm>
          <a:prstGeom prst="rect">
            <a:avLst/>
          </a:prstGeom>
        </p:spPr>
        <p:txBody>
          <a:bodyPr/>
          <a:lstStyle/>
          <a:p>
            <a:r>
              <a:rPr lang="it-IT"/>
              <a:t>19 marzo 2026</a:t>
            </a:r>
          </a:p>
        </p:txBody>
      </p:sp>
      <p:graphicFrame>
        <p:nvGraphicFramePr>
          <p:cNvPr id="5" name="Oggetto 4">
            <a:extLst>
              <a:ext uri="{FF2B5EF4-FFF2-40B4-BE49-F238E27FC236}">
                <a16:creationId xmlns:a16="http://schemas.microsoft.com/office/drawing/2014/main" id="{03F0CBA5-8DB5-7B77-9C2B-4C01A4669A4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7087198"/>
              </p:ext>
            </p:extLst>
          </p:nvPr>
        </p:nvGraphicFramePr>
        <p:xfrm>
          <a:off x="450850" y="687588"/>
          <a:ext cx="5588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8762929" imgH="6370304" progId="Excel.Sheet.8">
                  <p:embed/>
                </p:oleObj>
              </mc:Choice>
              <mc:Fallback>
                <p:oleObj name="Worksheet" r:id="rId3" imgW="8762929" imgH="6370304" progId="Excel.Sheet.8">
                  <p:embed/>
                  <p:pic>
                    <p:nvPicPr>
                      <p:cNvPr id="5" name="Oggetto 4">
                        <a:extLst>
                          <a:ext uri="{FF2B5EF4-FFF2-40B4-BE49-F238E27FC236}">
                            <a16:creationId xmlns:a16="http://schemas.microsoft.com/office/drawing/2014/main" id="{03F0CBA5-8DB5-7B77-9C2B-4C01A4669A4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0850" y="687588"/>
                        <a:ext cx="5588000" cy="406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egnaposto contenuto 9">
            <a:extLst>
              <a:ext uri="{FF2B5EF4-FFF2-40B4-BE49-F238E27FC236}">
                <a16:creationId xmlns:a16="http://schemas.microsoft.com/office/drawing/2014/main" id="{D32E5831-897D-A11A-EC3B-1977B4ABBC95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505155" y="1417064"/>
            <a:ext cx="2439773" cy="223291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1400" b="1" u="sng">
                <a:solidFill>
                  <a:schemeClr val="accent4"/>
                </a:solidFill>
              </a:rPr>
              <a:t>Le aree specializzate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it-IT" sz="1400"/>
              <a:t>Quadro di fondo con numerose peculiarità;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it-IT" sz="1400"/>
              <a:t>Prevalenza di casi in cui i territori specializzati generano più della metà dei flussi delle nuove assunzioni. </a:t>
            </a:r>
          </a:p>
        </p:txBody>
      </p:sp>
      <p:sp>
        <p:nvSpPr>
          <p:cNvPr id="8" name="Parentesi graffa aperta 7">
            <a:extLst>
              <a:ext uri="{FF2B5EF4-FFF2-40B4-BE49-F238E27FC236}">
                <a16:creationId xmlns:a16="http://schemas.microsoft.com/office/drawing/2014/main" id="{6A6EFCF9-EDAB-C0D7-04CF-9742CC701DD1}"/>
              </a:ext>
            </a:extLst>
          </p:cNvPr>
          <p:cNvSpPr/>
          <p:nvPr/>
        </p:nvSpPr>
        <p:spPr>
          <a:xfrm rot="5400000">
            <a:off x="3970036" y="-666081"/>
            <a:ext cx="214681" cy="3809833"/>
          </a:xfrm>
          <a:prstGeom prst="leftBrac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D16407EC-32DD-94B0-8EBD-5731582FA73E}"/>
              </a:ext>
            </a:extLst>
          </p:cNvPr>
          <p:cNvSpPr txBox="1"/>
          <p:nvPr/>
        </p:nvSpPr>
        <p:spPr>
          <a:xfrm>
            <a:off x="2842259" y="852050"/>
            <a:ext cx="24837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>
                <a:solidFill>
                  <a:srgbClr val="FF0000"/>
                </a:solidFill>
              </a:rPr>
              <a:t>Quota aree specializzate &gt; 50%</a:t>
            </a:r>
          </a:p>
        </p:txBody>
      </p:sp>
      <p:cxnSp>
        <p:nvCxnSpPr>
          <p:cNvPr id="14" name="Connettore diritto 13">
            <a:extLst>
              <a:ext uri="{FF2B5EF4-FFF2-40B4-BE49-F238E27FC236}">
                <a16:creationId xmlns:a16="http://schemas.microsoft.com/office/drawing/2014/main" id="{B7537EF4-DF16-A6F1-5B35-13ACAB00BC5C}"/>
              </a:ext>
            </a:extLst>
          </p:cNvPr>
          <p:cNvCxnSpPr/>
          <p:nvPr/>
        </p:nvCxnSpPr>
        <p:spPr>
          <a:xfrm>
            <a:off x="978293" y="1873107"/>
            <a:ext cx="5004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EDF75C14-DD68-6E80-A861-31A78CE7C362}"/>
              </a:ext>
            </a:extLst>
          </p:cNvPr>
          <p:cNvSpPr txBox="1"/>
          <p:nvPr/>
        </p:nvSpPr>
        <p:spPr>
          <a:xfrm>
            <a:off x="6292570" y="3859739"/>
            <a:ext cx="277367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900"/>
              <a:t>Peso degli avviamenti imputabile alle aree a forte specializzazione rispetto al complesso delle assunzioni lombarde (settori di rilievo regionale). </a:t>
            </a:r>
          </a:p>
          <a:p>
            <a:pPr algn="r"/>
            <a:r>
              <a:rPr lang="it-IT" sz="900"/>
              <a:t>Area: Lombardia. </a:t>
            </a:r>
          </a:p>
          <a:p>
            <a:pPr algn="r"/>
            <a:r>
              <a:rPr lang="it-IT" sz="900"/>
              <a:t>Periodo: media anni 2022 – 2024.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562C4EFC-7217-4750-A3E9-58646C935D36}"/>
              </a:ext>
            </a:extLst>
          </p:cNvPr>
          <p:cNvSpPr txBox="1"/>
          <p:nvPr/>
        </p:nvSpPr>
        <p:spPr>
          <a:xfrm>
            <a:off x="978293" y="736634"/>
            <a:ext cx="113364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900">
                <a:latin typeface="+mj-lt"/>
              </a:rPr>
              <a:t>Fonte: SISTAL 2.0</a:t>
            </a:r>
          </a:p>
        </p:txBody>
      </p:sp>
    </p:spTree>
    <p:extLst>
      <p:ext uri="{BB962C8B-B14F-4D97-AF65-F5344CB8AC3E}">
        <p14:creationId xmlns:p14="http://schemas.microsoft.com/office/powerpoint/2010/main" val="3049480502"/>
      </p:ext>
    </p:extLst>
  </p:cSld>
  <p:clrMapOvr>
    <a:masterClrMapping/>
  </p:clrMapOvr>
</p:sld>
</file>

<file path=ppt/theme/theme1.xml><?xml version="1.0" encoding="utf-8"?>
<a:theme xmlns:a="http://schemas.openxmlformats.org/drawingml/2006/main" name="Schema_cover">
  <a:themeElements>
    <a:clrScheme name="Personalizzati 9">
      <a:dk1>
        <a:srgbClr val="3C3C3B"/>
      </a:dk1>
      <a:lt1>
        <a:srgbClr val="FFFFFF"/>
      </a:lt1>
      <a:dk2>
        <a:srgbClr val="A2BB2C"/>
      </a:dk2>
      <a:lt2>
        <a:srgbClr val="00803F"/>
      </a:lt2>
      <a:accent1>
        <a:srgbClr val="1B9583"/>
      </a:accent1>
      <a:accent2>
        <a:srgbClr val="15AF97"/>
      </a:accent2>
      <a:accent3>
        <a:srgbClr val="61B34F"/>
      </a:accent3>
      <a:accent4>
        <a:srgbClr val="00A13A"/>
      </a:accent4>
      <a:accent5>
        <a:srgbClr val="28B8CE"/>
      </a:accent5>
      <a:accent6>
        <a:srgbClr val="008EA7"/>
      </a:accent6>
      <a:hlink>
        <a:srgbClr val="A2BC2C"/>
      </a:hlink>
      <a:folHlink>
        <a:srgbClr val="3C3C3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dirty="0" err="1" smtClean="0">
            <a:latin typeface="+mj-lt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Schema pagine interne">
  <a:themeElements>
    <a:clrScheme name="Personalizzati 9">
      <a:dk1>
        <a:srgbClr val="3C3C3B"/>
      </a:dk1>
      <a:lt1>
        <a:srgbClr val="FFFFFF"/>
      </a:lt1>
      <a:dk2>
        <a:srgbClr val="A2BB2C"/>
      </a:dk2>
      <a:lt2>
        <a:srgbClr val="00803F"/>
      </a:lt2>
      <a:accent1>
        <a:srgbClr val="1B9583"/>
      </a:accent1>
      <a:accent2>
        <a:srgbClr val="15AF97"/>
      </a:accent2>
      <a:accent3>
        <a:srgbClr val="61B34F"/>
      </a:accent3>
      <a:accent4>
        <a:srgbClr val="00A13A"/>
      </a:accent4>
      <a:accent5>
        <a:srgbClr val="28B8CE"/>
      </a:accent5>
      <a:accent6>
        <a:srgbClr val="008EA7"/>
      </a:accent6>
      <a:hlink>
        <a:srgbClr val="A2BC2C"/>
      </a:hlink>
      <a:folHlink>
        <a:srgbClr val="3C3C3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dirty="0" err="1" smtClean="0">
            <a:latin typeface="+mj-lt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0</TotalTime>
  <Words>3633</Words>
  <Application>Microsoft Office PowerPoint</Application>
  <PresentationFormat>Presentazione su schermo (16:9)</PresentationFormat>
  <Paragraphs>648</Paragraphs>
  <Slides>36</Slides>
  <Notes>10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2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36</vt:i4>
      </vt:variant>
    </vt:vector>
  </HeadingPairs>
  <TitlesOfParts>
    <vt:vector size="43" baseType="lpstr">
      <vt:lpstr>Arial</vt:lpstr>
      <vt:lpstr>Calibri</vt:lpstr>
      <vt:lpstr>Courier New</vt:lpstr>
      <vt:lpstr>Wingdings</vt:lpstr>
      <vt:lpstr>Schema_cover</vt:lpstr>
      <vt:lpstr>Schema pagine interne</vt:lpstr>
      <vt:lpstr>Worksheet</vt:lpstr>
      <vt:lpstr>Una regione, tante anime</vt:lpstr>
      <vt:lpstr>Presentazione standard di PowerPoint</vt:lpstr>
      <vt:lpstr>… e il suo funzionamento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Grazie per l’attenzione</vt:lpstr>
      <vt:lpstr>I focus settoriali   Osservando le mappe</vt:lpstr>
      <vt:lpstr>Tessile e moda  Cosa rimane oggi del settore in Lombardia dopo la crisi degli ultimi decenni?   Giovanni Tavolaro, Osservatorio della Provincia di Como</vt:lpstr>
      <vt:lpstr>Il ruolo del Tessile in Lombardia</vt:lpstr>
      <vt:lpstr>Il comparto del Tessile - Moda</vt:lpstr>
      <vt:lpstr>I territori a forte specializzazione occupazionale</vt:lpstr>
      <vt:lpstr>C.13 – Industrie tessili</vt:lpstr>
      <vt:lpstr>C.14 – Confezioni</vt:lpstr>
      <vt:lpstr>Logistica e Trasporti  I legami tra la dotazione territoriale, lo sviluppo economico e le dinamiche del mercato del lavoro  Alberto Giunta, Osservatorio della Provincia di Pavia</vt:lpstr>
      <vt:lpstr>Il comparto Logistica e Trasporti</vt:lpstr>
      <vt:lpstr>La dotazione infrastrutturale</vt:lpstr>
      <vt:lpstr>Presentazione standard di PowerPoint</vt:lpstr>
      <vt:lpstr>Presentazione standard di PowerPoint</vt:lpstr>
      <vt:lpstr>Magazzinaggio e supporto ai trasporti (H.52)</vt:lpstr>
      <vt:lpstr>Meccanica  Avviamenti e concentrazione: un segno di forza o di vulnerabilità?  Andrea Paola Di Cesare, Osservatorio della Provincia di Brescia</vt:lpstr>
      <vt:lpstr>Il comparto della Meccanica </vt:lpstr>
      <vt:lpstr>Presentazione standard di PowerPoint</vt:lpstr>
      <vt:lpstr>I territori a forte specializzazione occupazionale</vt:lpstr>
      <vt:lpstr>Brescia: la metallurgia (C.24) e la fabbricazione di prodotti in metallo (C.25)</vt:lpstr>
      <vt:lpstr>La filiera agro-alimentare  Cosa ci dicono le specializzazioni occupazionali?   Marco Casana, Osservatorio della Provincia di Cremona</vt:lpstr>
      <vt:lpstr>La filiera agro-alimentare</vt:lpstr>
      <vt:lpstr>Il contributo della domanda di lavoro nella filiera agro-alimentare</vt:lpstr>
      <vt:lpstr>La geografia della domanda di lavoro nella filiera agro-alimentare</vt:lpstr>
      <vt:lpstr>La geografia della domanda di lavoro nella filiera agro-alimentare</vt:lpstr>
      <vt:lpstr>La geografia della domanda di lavoro nella filiera agro-alimentare</vt:lpstr>
      <vt:lpstr>La geografia della domanda di lavoro nella filiera agro-alimentare</vt:lpstr>
      <vt:lpstr>Grazie per l’attenzione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employee</dc:creator>
  <cp:lastModifiedBy>Giulia Tarantola</cp:lastModifiedBy>
  <cp:revision>10</cp:revision>
  <cp:lastPrinted>2026-03-10T07:01:36Z</cp:lastPrinted>
  <dcterms:created xsi:type="dcterms:W3CDTF">2019-07-02T13:36:47Z</dcterms:created>
  <dcterms:modified xsi:type="dcterms:W3CDTF">2026-03-17T16:07:18Z</dcterms:modified>
</cp:coreProperties>
</file>