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312" r:id="rId4"/>
    <p:sldId id="314" r:id="rId5"/>
    <p:sldId id="258" r:id="rId6"/>
    <p:sldId id="265" r:id="rId7"/>
    <p:sldId id="264" r:id="rId8"/>
    <p:sldId id="257" r:id="rId9"/>
    <p:sldId id="275" r:id="rId10"/>
    <p:sldId id="273" r:id="rId11"/>
    <p:sldId id="272" r:id="rId12"/>
    <p:sldId id="271" r:id="rId13"/>
    <p:sldId id="315" r:id="rId14"/>
    <p:sldId id="270" r:id="rId15"/>
    <p:sldId id="269" r:id="rId16"/>
    <p:sldId id="266" r:id="rId17"/>
    <p:sldId id="267" r:id="rId18"/>
    <p:sldId id="263" r:id="rId19"/>
    <p:sldId id="262" r:id="rId20"/>
    <p:sldId id="259" r:id="rId21"/>
    <p:sldId id="261" r:id="rId22"/>
    <p:sldId id="260" r:id="rId23"/>
    <p:sldId id="316" r:id="rId24"/>
    <p:sldId id="313" r:id="rId25"/>
  </p:sldIdLst>
  <p:sldSz cx="10080625" cy="567055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hdl/2JQSFrKarBRtfXsgBS2vKg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9B2"/>
    <a:srgbClr val="548ED4"/>
    <a:srgbClr val="255A9B"/>
    <a:srgbClr val="7DA9DF"/>
    <a:srgbClr val="699CD9"/>
    <a:srgbClr val="3276C8"/>
    <a:srgbClr val="1E497C"/>
    <a:srgbClr val="C7DAF1"/>
    <a:srgbClr val="9ABCE6"/>
    <a:srgbClr val="285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40863C-7C2A-4767-8204-0D80F1418D3C}">
  <a:tblStyle styleId="{DC40863C-7C2A-4767-8204-0D80F1418D3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624" y="120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2"/>
            <a:ext cx="2946325" cy="49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924" y="2"/>
            <a:ext cx="2946325" cy="49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82" y="4714971"/>
            <a:ext cx="5438711" cy="446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28464"/>
            <a:ext cx="2946325" cy="4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924" y="9428464"/>
            <a:ext cx="2946325" cy="4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it-IT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79482" y="4714971"/>
            <a:ext cx="5438711" cy="446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79482" y="4714971"/>
            <a:ext cx="5438711" cy="446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103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0"/>
          <p:cNvSpPr txBox="1"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ubTitle" idx="1"/>
          </p:nvPr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sldNum" idx="12"/>
          </p:nvPr>
        </p:nvSpPr>
        <p:spPr>
          <a:xfrm>
            <a:off x="9433260" y="5236564"/>
            <a:ext cx="604800" cy="4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1"/>
          <p:cNvSpPr txBox="1"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body" idx="1"/>
          </p:nvPr>
        </p:nvSpPr>
        <p:spPr>
          <a:xfrm>
            <a:off x="504000" y="1368000"/>
            <a:ext cx="29210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body" idx="2"/>
          </p:nvPr>
        </p:nvSpPr>
        <p:spPr>
          <a:xfrm>
            <a:off x="3571560" y="1368000"/>
            <a:ext cx="29210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body" idx="3"/>
          </p:nvPr>
        </p:nvSpPr>
        <p:spPr>
          <a:xfrm>
            <a:off x="6639120" y="1368000"/>
            <a:ext cx="29210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1"/>
          <p:cNvSpPr txBox="1">
            <a:spLocks noGrp="1"/>
          </p:cNvSpPr>
          <p:nvPr>
            <p:ph type="body" idx="4"/>
          </p:nvPr>
        </p:nvSpPr>
        <p:spPr>
          <a:xfrm>
            <a:off x="6639120" y="3085560"/>
            <a:ext cx="29210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1"/>
          <p:cNvSpPr txBox="1">
            <a:spLocks noGrp="1"/>
          </p:cNvSpPr>
          <p:nvPr>
            <p:ph type="body" idx="5"/>
          </p:nvPr>
        </p:nvSpPr>
        <p:spPr>
          <a:xfrm>
            <a:off x="3571560" y="3085560"/>
            <a:ext cx="29210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body" idx="6"/>
          </p:nvPr>
        </p:nvSpPr>
        <p:spPr>
          <a:xfrm>
            <a:off x="504000" y="3085560"/>
            <a:ext cx="29210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sldNum" idx="12"/>
          </p:nvPr>
        </p:nvSpPr>
        <p:spPr>
          <a:xfrm>
            <a:off x="9433260" y="5236564"/>
            <a:ext cx="604800" cy="4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1"/>
          <p:cNvSpPr txBox="1">
            <a:spLocks noGrp="1"/>
          </p:cNvSpPr>
          <p:nvPr>
            <p:ph type="sldNum" idx="12"/>
          </p:nvPr>
        </p:nvSpPr>
        <p:spPr>
          <a:xfrm>
            <a:off x="9433260" y="5236564"/>
            <a:ext cx="604800" cy="4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774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x">
  <p:cSld name="Diapositiva tito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0"/>
          <p:cNvSpPr txBox="1"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ubTitle" idx="1"/>
          </p:nvPr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sldNum" idx="12"/>
          </p:nvPr>
        </p:nvSpPr>
        <p:spPr>
          <a:xfrm>
            <a:off x="9433260" y="5236564"/>
            <a:ext cx="604800" cy="4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4153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1"/>
          <p:cNvSpPr txBox="1">
            <a:spLocks noGrp="1"/>
          </p:cNvSpPr>
          <p:nvPr>
            <p:ph type="sldNum" idx="12"/>
          </p:nvPr>
        </p:nvSpPr>
        <p:spPr>
          <a:xfrm>
            <a:off x="9433260" y="5236564"/>
            <a:ext cx="604800" cy="4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60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Title,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sldNum" idx="12"/>
          </p:nvPr>
        </p:nvSpPr>
        <p:spPr>
          <a:xfrm>
            <a:off x="9433260" y="5236564"/>
            <a:ext cx="604800" cy="4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3174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itle, 2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 txBox="1"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body" idx="1"/>
          </p:nvPr>
        </p:nvSpPr>
        <p:spPr>
          <a:xfrm>
            <a:off x="504000" y="13680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2"/>
          </p:nvPr>
        </p:nvSpPr>
        <p:spPr>
          <a:xfrm>
            <a:off x="5152680" y="13680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sldNum" idx="12"/>
          </p:nvPr>
        </p:nvSpPr>
        <p:spPr>
          <a:xfrm>
            <a:off x="9433260" y="5236564"/>
            <a:ext cx="604800" cy="4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136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Solo titol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 txBox="1"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sldNum" idx="12"/>
          </p:nvPr>
        </p:nvSpPr>
        <p:spPr>
          <a:xfrm>
            <a:off x="9433260" y="5236564"/>
            <a:ext cx="604800" cy="4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2004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Centered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>
            <a:spLocks noGrp="1"/>
          </p:cNvSpPr>
          <p:nvPr>
            <p:ph type="subTitle" idx="1"/>
          </p:nvPr>
        </p:nvSpPr>
        <p:spPr>
          <a:xfrm>
            <a:off x="504000" y="216000"/>
            <a:ext cx="7020000" cy="43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sldNum" idx="12"/>
          </p:nvPr>
        </p:nvSpPr>
        <p:spPr>
          <a:xfrm>
            <a:off x="9433260" y="5236564"/>
            <a:ext cx="604800" cy="4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0151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, contenuto 2 e contenuto" type="twoObjAndObj">
  <p:cSld name="Titolo, contenuto 2 e contenut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6"/>
          <p:cNvSpPr txBox="1"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body" idx="1"/>
          </p:nvPr>
        </p:nvSpPr>
        <p:spPr>
          <a:xfrm>
            <a:off x="504000" y="13680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body" idx="2"/>
          </p:nvPr>
        </p:nvSpPr>
        <p:spPr>
          <a:xfrm>
            <a:off x="504000" y="30855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body" idx="3"/>
          </p:nvPr>
        </p:nvSpPr>
        <p:spPr>
          <a:xfrm>
            <a:off x="5152680" y="13680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sldNum" idx="12"/>
          </p:nvPr>
        </p:nvSpPr>
        <p:spPr>
          <a:xfrm>
            <a:off x="9433260" y="5236564"/>
            <a:ext cx="604800" cy="4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451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Title Content and 2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7"/>
          <p:cNvSpPr txBox="1"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body" idx="1"/>
          </p:nvPr>
        </p:nvSpPr>
        <p:spPr>
          <a:xfrm>
            <a:off x="504000" y="13680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body" idx="2"/>
          </p:nvPr>
        </p:nvSpPr>
        <p:spPr>
          <a:xfrm>
            <a:off x="5152680" y="13680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3"/>
          </p:nvPr>
        </p:nvSpPr>
        <p:spPr>
          <a:xfrm>
            <a:off x="5152680" y="30855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sldNum" idx="12"/>
          </p:nvPr>
        </p:nvSpPr>
        <p:spPr>
          <a:xfrm>
            <a:off x="9433260" y="5236564"/>
            <a:ext cx="604800" cy="4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285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 txBox="1"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body" idx="1"/>
          </p:nvPr>
        </p:nvSpPr>
        <p:spPr>
          <a:xfrm>
            <a:off x="504000" y="13680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2"/>
          </p:nvPr>
        </p:nvSpPr>
        <p:spPr>
          <a:xfrm>
            <a:off x="5152680" y="13680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sldNum" idx="12"/>
          </p:nvPr>
        </p:nvSpPr>
        <p:spPr>
          <a:xfrm>
            <a:off x="9433260" y="5236564"/>
            <a:ext cx="604800" cy="4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itle, 2 Content over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8"/>
          <p:cNvSpPr txBox="1"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body" idx="1"/>
          </p:nvPr>
        </p:nvSpPr>
        <p:spPr>
          <a:xfrm>
            <a:off x="504000" y="13680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body" idx="2"/>
          </p:nvPr>
        </p:nvSpPr>
        <p:spPr>
          <a:xfrm>
            <a:off x="5152680" y="13680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body" idx="3"/>
          </p:nvPr>
        </p:nvSpPr>
        <p:spPr>
          <a:xfrm>
            <a:off x="504000" y="3085560"/>
            <a:ext cx="907200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sldNum" idx="12"/>
          </p:nvPr>
        </p:nvSpPr>
        <p:spPr>
          <a:xfrm>
            <a:off x="9433260" y="5236564"/>
            <a:ext cx="604800" cy="4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3896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Title, Content over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9"/>
          <p:cNvSpPr txBox="1"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body" idx="1"/>
          </p:nvPr>
        </p:nvSpPr>
        <p:spPr>
          <a:xfrm>
            <a:off x="504000" y="1368000"/>
            <a:ext cx="907200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body" idx="2"/>
          </p:nvPr>
        </p:nvSpPr>
        <p:spPr>
          <a:xfrm>
            <a:off x="504000" y="3085560"/>
            <a:ext cx="907200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sldNum" idx="12"/>
          </p:nvPr>
        </p:nvSpPr>
        <p:spPr>
          <a:xfrm>
            <a:off x="9433260" y="5236564"/>
            <a:ext cx="604800" cy="4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0761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Title, 4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0"/>
          <p:cNvSpPr txBox="1"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0"/>
          <p:cNvSpPr txBox="1">
            <a:spLocks noGrp="1"/>
          </p:cNvSpPr>
          <p:nvPr>
            <p:ph type="body" idx="1"/>
          </p:nvPr>
        </p:nvSpPr>
        <p:spPr>
          <a:xfrm>
            <a:off x="504000" y="13680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 txBox="1">
            <a:spLocks noGrp="1"/>
          </p:cNvSpPr>
          <p:nvPr>
            <p:ph type="body" idx="2"/>
          </p:nvPr>
        </p:nvSpPr>
        <p:spPr>
          <a:xfrm>
            <a:off x="5152680" y="13680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body" idx="3"/>
          </p:nvPr>
        </p:nvSpPr>
        <p:spPr>
          <a:xfrm>
            <a:off x="5152680" y="30855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body" idx="4"/>
          </p:nvPr>
        </p:nvSpPr>
        <p:spPr>
          <a:xfrm>
            <a:off x="504000" y="30855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sldNum" idx="12"/>
          </p:nvPr>
        </p:nvSpPr>
        <p:spPr>
          <a:xfrm>
            <a:off x="9433260" y="5236564"/>
            <a:ext cx="604800" cy="4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685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1"/>
          <p:cNvSpPr txBox="1"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body" idx="1"/>
          </p:nvPr>
        </p:nvSpPr>
        <p:spPr>
          <a:xfrm>
            <a:off x="504000" y="1368000"/>
            <a:ext cx="29210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body" idx="2"/>
          </p:nvPr>
        </p:nvSpPr>
        <p:spPr>
          <a:xfrm>
            <a:off x="3571560" y="1368000"/>
            <a:ext cx="29210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body" idx="3"/>
          </p:nvPr>
        </p:nvSpPr>
        <p:spPr>
          <a:xfrm>
            <a:off x="6639120" y="1368000"/>
            <a:ext cx="29210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1"/>
          <p:cNvSpPr txBox="1">
            <a:spLocks noGrp="1"/>
          </p:cNvSpPr>
          <p:nvPr>
            <p:ph type="body" idx="4"/>
          </p:nvPr>
        </p:nvSpPr>
        <p:spPr>
          <a:xfrm>
            <a:off x="6639120" y="3085560"/>
            <a:ext cx="29210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1"/>
          <p:cNvSpPr txBox="1">
            <a:spLocks noGrp="1"/>
          </p:cNvSpPr>
          <p:nvPr>
            <p:ph type="body" idx="5"/>
          </p:nvPr>
        </p:nvSpPr>
        <p:spPr>
          <a:xfrm>
            <a:off x="3571560" y="3085560"/>
            <a:ext cx="29210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body" idx="6"/>
          </p:nvPr>
        </p:nvSpPr>
        <p:spPr>
          <a:xfrm>
            <a:off x="504000" y="3085560"/>
            <a:ext cx="29210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sldNum" idx="12"/>
          </p:nvPr>
        </p:nvSpPr>
        <p:spPr>
          <a:xfrm>
            <a:off x="9433260" y="5236564"/>
            <a:ext cx="604800" cy="4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373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3570" b="0" strike="noStrike" spc="-1">
                <a:solidFill>
                  <a:srgbClr val="FFFFFF"/>
                </a:solidFill>
                <a:latin typeface="Arial"/>
              </a:rPr>
              <a:t>Fare clic per modificare lo stile del titolo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368000"/>
            <a:ext cx="9072000" cy="328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3200" b="0" strike="noStrike" spc="-1">
                <a:latin typeface="Arial"/>
              </a:rPr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7026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 txBox="1"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sldNum" idx="12"/>
          </p:nvPr>
        </p:nvSpPr>
        <p:spPr>
          <a:xfrm>
            <a:off x="9433260" y="5236564"/>
            <a:ext cx="604800" cy="4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>
            <a:spLocks noGrp="1"/>
          </p:cNvSpPr>
          <p:nvPr>
            <p:ph type="subTitle" idx="1"/>
          </p:nvPr>
        </p:nvSpPr>
        <p:spPr>
          <a:xfrm>
            <a:off x="504000" y="216000"/>
            <a:ext cx="7020000" cy="43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sldNum" idx="12"/>
          </p:nvPr>
        </p:nvSpPr>
        <p:spPr>
          <a:xfrm>
            <a:off x="9433260" y="5236564"/>
            <a:ext cx="604800" cy="4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, contenuto 2 e contenuto" type="twoObjAndObj">
  <p:cSld name="TWO_OBJECTS_AND_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6"/>
          <p:cNvSpPr txBox="1"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body" idx="1"/>
          </p:nvPr>
        </p:nvSpPr>
        <p:spPr>
          <a:xfrm>
            <a:off x="504000" y="13680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body" idx="2"/>
          </p:nvPr>
        </p:nvSpPr>
        <p:spPr>
          <a:xfrm>
            <a:off x="504000" y="30855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body" idx="3"/>
          </p:nvPr>
        </p:nvSpPr>
        <p:spPr>
          <a:xfrm>
            <a:off x="5152680" y="13680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sldNum" idx="12"/>
          </p:nvPr>
        </p:nvSpPr>
        <p:spPr>
          <a:xfrm>
            <a:off x="9433260" y="5236564"/>
            <a:ext cx="604800" cy="4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7"/>
          <p:cNvSpPr txBox="1"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body" idx="1"/>
          </p:nvPr>
        </p:nvSpPr>
        <p:spPr>
          <a:xfrm>
            <a:off x="504000" y="13680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body" idx="2"/>
          </p:nvPr>
        </p:nvSpPr>
        <p:spPr>
          <a:xfrm>
            <a:off x="5152680" y="13680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3"/>
          </p:nvPr>
        </p:nvSpPr>
        <p:spPr>
          <a:xfrm>
            <a:off x="5152680" y="30855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sldNum" idx="12"/>
          </p:nvPr>
        </p:nvSpPr>
        <p:spPr>
          <a:xfrm>
            <a:off x="9433260" y="5236564"/>
            <a:ext cx="604800" cy="4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8"/>
          <p:cNvSpPr txBox="1"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body" idx="1"/>
          </p:nvPr>
        </p:nvSpPr>
        <p:spPr>
          <a:xfrm>
            <a:off x="504000" y="13680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body" idx="2"/>
          </p:nvPr>
        </p:nvSpPr>
        <p:spPr>
          <a:xfrm>
            <a:off x="5152680" y="13680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body" idx="3"/>
          </p:nvPr>
        </p:nvSpPr>
        <p:spPr>
          <a:xfrm>
            <a:off x="504000" y="3085560"/>
            <a:ext cx="907200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sldNum" idx="12"/>
          </p:nvPr>
        </p:nvSpPr>
        <p:spPr>
          <a:xfrm>
            <a:off x="9433260" y="5236564"/>
            <a:ext cx="604800" cy="4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9"/>
          <p:cNvSpPr txBox="1"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body" idx="1"/>
          </p:nvPr>
        </p:nvSpPr>
        <p:spPr>
          <a:xfrm>
            <a:off x="504000" y="1368000"/>
            <a:ext cx="907200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body" idx="2"/>
          </p:nvPr>
        </p:nvSpPr>
        <p:spPr>
          <a:xfrm>
            <a:off x="504000" y="3085560"/>
            <a:ext cx="907200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sldNum" idx="12"/>
          </p:nvPr>
        </p:nvSpPr>
        <p:spPr>
          <a:xfrm>
            <a:off x="9433260" y="5236564"/>
            <a:ext cx="604800" cy="4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0"/>
          <p:cNvSpPr txBox="1"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0"/>
          <p:cNvSpPr txBox="1">
            <a:spLocks noGrp="1"/>
          </p:cNvSpPr>
          <p:nvPr>
            <p:ph type="body" idx="1"/>
          </p:nvPr>
        </p:nvSpPr>
        <p:spPr>
          <a:xfrm>
            <a:off x="504000" y="13680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 txBox="1">
            <a:spLocks noGrp="1"/>
          </p:cNvSpPr>
          <p:nvPr>
            <p:ph type="body" idx="2"/>
          </p:nvPr>
        </p:nvSpPr>
        <p:spPr>
          <a:xfrm>
            <a:off x="5152680" y="13680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body" idx="3"/>
          </p:nvPr>
        </p:nvSpPr>
        <p:spPr>
          <a:xfrm>
            <a:off x="5152680" y="30855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body" idx="4"/>
          </p:nvPr>
        </p:nvSpPr>
        <p:spPr>
          <a:xfrm>
            <a:off x="504000" y="30855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sldNum" idx="12"/>
          </p:nvPr>
        </p:nvSpPr>
        <p:spPr>
          <a:xfrm>
            <a:off x="9433260" y="5236564"/>
            <a:ext cx="604800" cy="4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58320" y="81000"/>
            <a:ext cx="7794360" cy="12056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9"/>
          <p:cNvSpPr txBox="1"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body" idx="1"/>
          </p:nvPr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dt" idx="10"/>
          </p:nvPr>
        </p:nvSpPr>
        <p:spPr>
          <a:xfrm>
            <a:off x="504000" y="516492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ftr" idx="11"/>
          </p:nvPr>
        </p:nvSpPr>
        <p:spPr>
          <a:xfrm>
            <a:off x="3447000" y="516492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9"/>
          <p:cNvSpPr txBox="1">
            <a:spLocks noGrp="1"/>
          </p:cNvSpPr>
          <p:nvPr>
            <p:ph type="sldNum" idx="12"/>
          </p:nvPr>
        </p:nvSpPr>
        <p:spPr>
          <a:xfrm>
            <a:off x="7227000" y="516492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7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58320" y="81000"/>
            <a:ext cx="7794360" cy="12056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9"/>
          <p:cNvSpPr txBox="1"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body" idx="1"/>
          </p:nvPr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dt" idx="10"/>
          </p:nvPr>
        </p:nvSpPr>
        <p:spPr>
          <a:xfrm>
            <a:off x="504000" y="516492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ftr" idx="11"/>
          </p:nvPr>
        </p:nvSpPr>
        <p:spPr>
          <a:xfrm>
            <a:off x="3447000" y="516492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9"/>
          <p:cNvSpPr txBox="1">
            <a:spLocks noGrp="1"/>
          </p:cNvSpPr>
          <p:nvPr>
            <p:ph type="sldNum" idx="12"/>
          </p:nvPr>
        </p:nvSpPr>
        <p:spPr>
          <a:xfrm>
            <a:off x="7227000" y="516492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58914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osservatorio.lavoro@provincia.como.i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655D21C-2580-AD7C-FFD0-B8EA9E3D8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6" y="0"/>
            <a:ext cx="10080625" cy="5670550"/>
          </a:xfrm>
          <a:prstGeom prst="rect">
            <a:avLst/>
          </a:prstGeom>
        </p:spPr>
      </p:pic>
      <p:sp>
        <p:nvSpPr>
          <p:cNvPr id="80" name="Google Shape;80;p1"/>
          <p:cNvSpPr txBox="1"/>
          <p:nvPr/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4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Provincia di Como</a:t>
            </a:r>
            <a:endParaRPr sz="4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431799" y="503446"/>
            <a:ext cx="9216016" cy="393995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u="none" strike="noStrike" cap="none" dirty="0">
                <a:solidFill>
                  <a:srgbClr val="2C69B2"/>
                </a:solidFill>
                <a:latin typeface="Arial"/>
                <a:ea typeface="Arial"/>
                <a:cs typeface="Arial"/>
                <a:sym typeface="Arial"/>
              </a:rPr>
              <a:t>Monitoraggio del mercato del lavoro provinciale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it-IT" sz="2400" b="1" u="none" strike="noStrike" cap="none" dirty="0">
              <a:solidFill>
                <a:srgbClr val="2C69B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dirty="0">
                <a:solidFill>
                  <a:srgbClr val="2C69B2"/>
                </a:solidFill>
              </a:rPr>
              <a:t>Anno 2024 - </a:t>
            </a:r>
            <a:r>
              <a:rPr lang="it-IT" sz="2400" b="1" u="none" strike="noStrike" cap="none" dirty="0" smtClean="0">
                <a:solidFill>
                  <a:srgbClr val="2C69B2"/>
                </a:solidFill>
                <a:latin typeface="Arial"/>
                <a:ea typeface="Arial"/>
                <a:cs typeface="Arial"/>
                <a:sym typeface="Arial"/>
              </a:rPr>
              <a:t>III </a:t>
            </a:r>
            <a:r>
              <a:rPr lang="it-IT" sz="2400" b="1" u="none" strike="noStrike" cap="none" dirty="0">
                <a:solidFill>
                  <a:srgbClr val="2C69B2"/>
                </a:solidFill>
                <a:latin typeface="Arial"/>
                <a:ea typeface="Arial"/>
                <a:cs typeface="Arial"/>
                <a:sym typeface="Arial"/>
              </a:rPr>
              <a:t>trimestre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1" u="none" strike="noStrike" cap="none" dirty="0">
              <a:solidFill>
                <a:srgbClr val="2C69B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1" u="none" strike="noStrike" cap="none" dirty="0">
                <a:solidFill>
                  <a:srgbClr val="2C69B2"/>
                </a:solidFill>
                <a:latin typeface="Verdana"/>
                <a:ea typeface="Verdana"/>
                <a:cs typeface="Verdana"/>
                <a:sym typeface="Verdana"/>
              </a:rPr>
              <a:t>Osservatorio del mercato del lavoro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1" dirty="0">
                <a:solidFill>
                  <a:srgbClr val="2C69B2"/>
                </a:solidFill>
                <a:latin typeface="Verdana"/>
                <a:ea typeface="Verdana"/>
                <a:cs typeface="Verdana"/>
                <a:sym typeface="Verdana"/>
              </a:rPr>
              <a:t>Settore Politiche attive del lavoro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it-IT" sz="1600" b="1" i="1" u="none" strike="noStrike" cap="none" dirty="0">
              <a:solidFill>
                <a:srgbClr val="2C69B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1" u="none" strike="noStrike" cap="none" dirty="0">
                <a:solidFill>
                  <a:srgbClr val="2C69B2"/>
                </a:solidFill>
                <a:latin typeface="Verdana"/>
                <a:ea typeface="Verdana"/>
                <a:cs typeface="Verdana"/>
                <a:sym typeface="Verdana"/>
              </a:rPr>
              <a:t>Dati SISTAL (Sistema Informativo </a:t>
            </a:r>
            <a:r>
              <a:rPr lang="it-IT" sz="1600" b="1" i="1" u="none" strike="noStrike" cap="none" dirty="0" err="1">
                <a:solidFill>
                  <a:srgbClr val="2C69B2"/>
                </a:solidFill>
                <a:latin typeface="Verdana"/>
                <a:ea typeface="Verdana"/>
                <a:cs typeface="Verdana"/>
                <a:sym typeface="Verdana"/>
              </a:rPr>
              <a:t>STAtistico</a:t>
            </a:r>
            <a:r>
              <a:rPr lang="it-IT" sz="1600" b="1" i="1" u="none" strike="noStrike" cap="none" dirty="0">
                <a:solidFill>
                  <a:srgbClr val="2C69B2"/>
                </a:solidFill>
                <a:latin typeface="Verdana"/>
                <a:ea typeface="Verdana"/>
                <a:cs typeface="Verdana"/>
                <a:sym typeface="Verdana"/>
              </a:rPr>
              <a:t> Lavoro)</a:t>
            </a:r>
            <a:endParaRPr sz="1800" b="1" i="0" u="none" strike="noStrike" cap="none" dirty="0">
              <a:solidFill>
                <a:srgbClr val="2C69B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0080625" cy="5670351"/>
          </a:xfrm>
          <a:prstGeom prst="rect">
            <a:avLst/>
          </a:prstGeom>
        </p:spPr>
      </p:pic>
      <p:sp>
        <p:nvSpPr>
          <p:cNvPr id="2" name="Ovale 1"/>
          <p:cNvSpPr/>
          <p:nvPr/>
        </p:nvSpPr>
        <p:spPr>
          <a:xfrm>
            <a:off x="8836762" y="1155802"/>
            <a:ext cx="899770" cy="4389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640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0080625" cy="567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44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6;p6" descr="logo con scritt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4688" y="98972"/>
            <a:ext cx="1049517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5;p6"/>
          <p:cNvSpPr txBox="1">
            <a:spLocks/>
          </p:cNvSpPr>
          <p:nvPr/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Focus tipologie di contratto e settori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CBB087-05D6-13D5-17D6-FFC7EE8B3501}"/>
              </a:ext>
            </a:extLst>
          </p:cNvPr>
          <p:cNvSpPr txBox="1"/>
          <p:nvPr/>
        </p:nvSpPr>
        <p:spPr>
          <a:xfrm>
            <a:off x="504000" y="1417034"/>
            <a:ext cx="8558884" cy="4344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1800" dirty="0"/>
              <a:t>I contratti di apprendistato presentano un saldo negativo costante per tutto il </a:t>
            </a:r>
            <a:r>
              <a:rPr lang="it-IT" sz="1800" dirty="0" smtClean="0"/>
              <a:t>III° </a:t>
            </a:r>
            <a:r>
              <a:rPr lang="it-IT" sz="1800" dirty="0"/>
              <a:t>trimestre </a:t>
            </a:r>
            <a:r>
              <a:rPr lang="it-IT" sz="1800" dirty="0" smtClean="0"/>
              <a:t>(-242</a:t>
            </a:r>
            <a:r>
              <a:rPr lang="it-IT" sz="1800" dirty="0"/>
              <a:t>), mentre i saldi relativi ai contratti di somministrazione sono </a:t>
            </a:r>
            <a:r>
              <a:rPr lang="it-IT" sz="1800" dirty="0" smtClean="0"/>
              <a:t>positivi (+86). </a:t>
            </a:r>
            <a:r>
              <a:rPr lang="it-IT" sz="1800" dirty="0"/>
              <a:t>Il tempo determinato registra </a:t>
            </a:r>
            <a:r>
              <a:rPr lang="it-IT" sz="1800" dirty="0" smtClean="0"/>
              <a:t>saldi negativi alla fine del terzo </a:t>
            </a:r>
            <a:r>
              <a:rPr lang="it-IT" sz="1800" dirty="0"/>
              <a:t>trimestre di analisi, con il saldo </a:t>
            </a:r>
            <a:r>
              <a:rPr lang="it-IT" sz="1800" dirty="0" smtClean="0"/>
              <a:t>generale negativo (-540). </a:t>
            </a:r>
            <a:r>
              <a:rPr lang="it-IT" sz="1800" dirty="0"/>
              <a:t>Infine, il tempo indeterminato fa registrare saldi positivi per tutto il trimestre (considerando anche le trasformazioni</a:t>
            </a:r>
            <a:r>
              <a:rPr lang="it-IT" sz="1800" dirty="0" smtClean="0"/>
              <a:t>)(+688). </a:t>
            </a:r>
            <a:endParaRPr lang="it-IT" sz="1800" dirty="0"/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1800" dirty="0"/>
              <a:t>A livello settoriale, il manifatturiero presenta un saldo trimestrale </a:t>
            </a:r>
            <a:r>
              <a:rPr lang="it-IT" sz="1800" dirty="0" smtClean="0"/>
              <a:t>negativo </a:t>
            </a:r>
            <a:r>
              <a:rPr lang="it-IT" sz="1800" dirty="0"/>
              <a:t>di circa </a:t>
            </a:r>
            <a:r>
              <a:rPr lang="it-IT" sz="1800" dirty="0" smtClean="0"/>
              <a:t>400 </a:t>
            </a:r>
            <a:r>
              <a:rPr lang="it-IT" sz="1800" dirty="0"/>
              <a:t>unità, con un </a:t>
            </a:r>
            <a:r>
              <a:rPr lang="it-IT" sz="1800" dirty="0" smtClean="0"/>
              <a:t>peggioramento rispetto </a:t>
            </a:r>
            <a:r>
              <a:rPr lang="it-IT" sz="1800" dirty="0"/>
              <a:t>al trimestre dell’anno precedente. Le costruzioni mostrano un saldo </a:t>
            </a:r>
            <a:r>
              <a:rPr lang="it-IT" sz="1800" dirty="0" smtClean="0"/>
              <a:t>quasi pari a zero (-8 unità), </a:t>
            </a:r>
            <a:r>
              <a:rPr lang="it-IT" sz="1800" dirty="0"/>
              <a:t>in linea con quello del trimestre dell’anno </a:t>
            </a:r>
            <a:r>
              <a:rPr lang="it-IT" sz="1800" dirty="0" smtClean="0"/>
              <a:t>precedente (-35 unità). </a:t>
            </a:r>
            <a:r>
              <a:rPr lang="it-IT" sz="1800" dirty="0"/>
              <a:t>Il commercio registra un saldo lineare nel trimestre, in miglioramento rispetto a quello dell’anno </a:t>
            </a:r>
            <a:r>
              <a:rPr lang="it-IT" sz="1800" dirty="0" smtClean="0"/>
              <a:t>precedente (+70 unità). </a:t>
            </a:r>
            <a:r>
              <a:rPr lang="it-IT" sz="1800" dirty="0"/>
              <a:t>Infine, il comparto turistico (settori Ateco I e N), presenta un saldo </a:t>
            </a:r>
            <a:r>
              <a:rPr lang="it-IT" sz="1800" dirty="0" smtClean="0"/>
              <a:t>negativo (-86 unità) in forte peggioramento rispetto </a:t>
            </a:r>
            <a:r>
              <a:rPr lang="it-IT" sz="1800" dirty="0"/>
              <a:t>al saldo del </a:t>
            </a:r>
            <a:r>
              <a:rPr lang="it-IT" sz="1800" dirty="0" smtClean="0"/>
              <a:t>III° </a:t>
            </a:r>
            <a:r>
              <a:rPr lang="it-IT" sz="1800" dirty="0"/>
              <a:t>trimestre del </a:t>
            </a:r>
            <a:r>
              <a:rPr lang="it-IT" sz="1800" dirty="0" smtClean="0"/>
              <a:t>2023, peggioramento imputabile al settore </a:t>
            </a:r>
            <a:r>
              <a:rPr lang="it-IT" sz="1800" dirty="0" err="1" smtClean="0"/>
              <a:t>Ateco</a:t>
            </a:r>
            <a:r>
              <a:rPr lang="it-IT" sz="1800" dirty="0" smtClean="0"/>
              <a:t> N.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812526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0080625" cy="567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31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0080625" cy="567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92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0080625" cy="567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58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0080625" cy="567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8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0080625" cy="5670351"/>
          </a:xfrm>
          <a:prstGeom prst="rect">
            <a:avLst/>
          </a:prstGeom>
        </p:spPr>
      </p:pic>
      <p:sp>
        <p:nvSpPr>
          <p:cNvPr id="11" name="Ovale 10"/>
          <p:cNvSpPr/>
          <p:nvPr/>
        </p:nvSpPr>
        <p:spPr>
          <a:xfrm>
            <a:off x="6656832" y="1031443"/>
            <a:ext cx="1228954" cy="1609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534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0080625" cy="5670351"/>
          </a:xfrm>
          <a:prstGeom prst="rect">
            <a:avLst/>
          </a:prstGeom>
        </p:spPr>
      </p:pic>
      <p:sp>
        <p:nvSpPr>
          <p:cNvPr id="11" name="Ovale 10"/>
          <p:cNvSpPr/>
          <p:nvPr/>
        </p:nvSpPr>
        <p:spPr>
          <a:xfrm>
            <a:off x="6700723" y="1031443"/>
            <a:ext cx="629107" cy="1609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504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0080625" cy="5670351"/>
          </a:xfrm>
          <a:prstGeom prst="rect">
            <a:avLst/>
          </a:prstGeom>
        </p:spPr>
      </p:pic>
      <p:sp>
        <p:nvSpPr>
          <p:cNvPr id="11" name="Ovale 10"/>
          <p:cNvSpPr/>
          <p:nvPr/>
        </p:nvSpPr>
        <p:spPr>
          <a:xfrm>
            <a:off x="6678778" y="1002182"/>
            <a:ext cx="2955341" cy="175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72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6;p6" descr="logo con scritt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4688" y="98972"/>
            <a:ext cx="1049517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5;p6"/>
          <p:cNvSpPr txBox="1">
            <a:spLocks/>
          </p:cNvSpPr>
          <p:nvPr/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Indice dei contenuti (dashboard)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CBB087-05D6-13D5-17D6-FFC7EE8B3501}"/>
              </a:ext>
            </a:extLst>
          </p:cNvPr>
          <p:cNvSpPr txBox="1"/>
          <p:nvPr/>
        </p:nvSpPr>
        <p:spPr>
          <a:xfrm>
            <a:off x="504000" y="1519084"/>
            <a:ext cx="830816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01. Analisi generale eventi</a:t>
            </a:r>
          </a:p>
          <a:p>
            <a:r>
              <a:rPr lang="it-IT" dirty="0"/>
              <a:t>02. Analisi generale eventi - Sesso F</a:t>
            </a:r>
          </a:p>
          <a:p>
            <a:r>
              <a:rPr lang="it-IT" dirty="0"/>
              <a:t>03. Analisi generale eventi - Sesso M</a:t>
            </a:r>
          </a:p>
          <a:p>
            <a:r>
              <a:rPr lang="it-IT" dirty="0"/>
              <a:t>04. Avviamenti</a:t>
            </a:r>
          </a:p>
          <a:p>
            <a:r>
              <a:rPr lang="it-IT" dirty="0"/>
              <a:t>05. Proroghe</a:t>
            </a:r>
          </a:p>
          <a:p>
            <a:r>
              <a:rPr lang="it-IT" dirty="0"/>
              <a:t>06. Trasformazioni a tempo indeterminato (TI)</a:t>
            </a:r>
          </a:p>
          <a:p>
            <a:r>
              <a:rPr lang="it-IT" dirty="0"/>
              <a:t>07. Cessazioni</a:t>
            </a:r>
          </a:p>
          <a:p>
            <a:r>
              <a:rPr lang="it-IT" dirty="0"/>
              <a:t>08. Saldi (avviamenti – cessazioni)</a:t>
            </a:r>
          </a:p>
          <a:p>
            <a:r>
              <a:rPr lang="it-IT" dirty="0"/>
              <a:t>09. Saldi – Focus tipologia contrattuale: apprendistato </a:t>
            </a:r>
          </a:p>
          <a:p>
            <a:r>
              <a:rPr lang="it-IT" dirty="0"/>
              <a:t>10. Saldi – Focus tipologia contrattuale: somministrazione</a:t>
            </a:r>
          </a:p>
          <a:p>
            <a:r>
              <a:rPr lang="it-IT" dirty="0"/>
              <a:t>11. Saldi – Focus tipologia contrattuale: tempo determinato</a:t>
            </a:r>
          </a:p>
          <a:p>
            <a:r>
              <a:rPr lang="it-IT" dirty="0"/>
              <a:t>12. Saldi – Focus tipologia contrattuale: tempo indeterminato</a:t>
            </a:r>
          </a:p>
          <a:p>
            <a:r>
              <a:rPr lang="it-IT" dirty="0"/>
              <a:t>13. Saldi – Focus selezione settori: attività manifatturiere</a:t>
            </a:r>
          </a:p>
          <a:p>
            <a:r>
              <a:rPr lang="it-IT" dirty="0"/>
              <a:t>14. Saldi – Focus selezione settori: costruzioni</a:t>
            </a:r>
          </a:p>
          <a:p>
            <a:r>
              <a:rPr lang="it-IT" dirty="0"/>
              <a:t>15. Saldi – Focus selezione settori: commercio</a:t>
            </a:r>
          </a:p>
          <a:p>
            <a:r>
              <a:rPr lang="it-IT" dirty="0"/>
              <a:t>16. Saldi – Focus selezione settori: alloggio e ristorazione</a:t>
            </a:r>
          </a:p>
          <a:p>
            <a:r>
              <a:rPr lang="it-IT" dirty="0"/>
              <a:t>17. Saldi – Focus selezione settori: noleggio, agenzie di viaggio, servizi di supporto</a:t>
            </a:r>
          </a:p>
        </p:txBody>
      </p:sp>
    </p:spTree>
    <p:extLst>
      <p:ext uri="{BB962C8B-B14F-4D97-AF65-F5344CB8AC3E}">
        <p14:creationId xmlns:p14="http://schemas.microsoft.com/office/powerpoint/2010/main" val="3347934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0080625" cy="5670351"/>
          </a:xfrm>
          <a:prstGeom prst="rect">
            <a:avLst/>
          </a:prstGeom>
        </p:spPr>
      </p:pic>
      <p:sp>
        <p:nvSpPr>
          <p:cNvPr id="10" name="Ovale 9"/>
          <p:cNvSpPr/>
          <p:nvPr/>
        </p:nvSpPr>
        <p:spPr>
          <a:xfrm>
            <a:off x="6664147" y="1024128"/>
            <a:ext cx="1916583" cy="190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5908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0080625" cy="5670351"/>
          </a:xfrm>
          <a:prstGeom prst="rect">
            <a:avLst/>
          </a:prstGeom>
        </p:spPr>
      </p:pic>
      <p:sp>
        <p:nvSpPr>
          <p:cNvPr id="9" name="Ovale 8"/>
          <p:cNvSpPr/>
          <p:nvPr/>
        </p:nvSpPr>
        <p:spPr>
          <a:xfrm>
            <a:off x="6605625" y="1002183"/>
            <a:ext cx="2633472" cy="234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646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6;p6" descr="logo con scritt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4688" y="98972"/>
            <a:ext cx="1049517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5;p6"/>
          <p:cNvSpPr txBox="1">
            <a:spLocks/>
          </p:cNvSpPr>
          <p:nvPr/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Nota metodologica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CBB087-05D6-13D5-17D6-FFC7EE8B3501}"/>
              </a:ext>
            </a:extLst>
          </p:cNvPr>
          <p:cNvSpPr txBox="1"/>
          <p:nvPr/>
        </p:nvSpPr>
        <p:spPr>
          <a:xfrm>
            <a:off x="504000" y="1289893"/>
            <a:ext cx="8558884" cy="451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dashboard ANALISI GENERALE, AVVIAMENTI, CESSAZIONI, PROROGHE E TRASFORMAZIONI A TI condividono i seguenti filtri: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vengono inclusi tutti gli eventi relativi al lavoratore con Domicilio e/o Sede di Lavoro relativa alla Lombardia;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dati sono al netto degli eventi corrispondenti a rapporti di breve durata (durata minore o uguale a due giorni);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dati sono al netto delle seguenti tipologie contrattuali: Tirocinio, Tirocinio estivo di orientamento, Lavoro o attività socialmente utile (LSU – ASU), Contratti di borsa lavoro e altre work </a:t>
            </a:r>
            <a:r>
              <a:rPr lang="it-IT" sz="1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experiences</a:t>
            </a:r>
            <a:r>
              <a:rPr lang="it-IT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(gruppo Esperienze);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vengono inclusi solo i dati riferiti a soggetti con età compresa tra 15 e 64 anni (inclusi).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SALDI rappresentano una misura di sintesi dello stato di salute del mercato del lavoro, calcolata come differenza tra il numero degli avviamenti e quello delle cessazioni ritardate di un giorno. Nel caso delle analisi disaggregate per tipologia contrattuale, tale indicatore considera anche le trasformazioni a tempo indeterminato, esplicative dei travasi tra le varie fattispecie (dal lavoro in apprendistato e a tempo determinato a quello a tempo indeterminato).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dashboard ANALISI SALDI si riferiscono ad un campo di osservazione così specificato: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vengono inclusi solo i dati riferiti a soggetti con età compresa tra 15 e 64 anni (inclusi);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vengono inclusi solo i dati riferiti alla sede di lavoro in Lombardia;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vengono inclusi solo i dati relativi al lavoro subordinato (tempo indeterminato, apprendistato, tempo determinato, somministrazione);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dati sono al netto delle seguenti Divisioni Ateco: '01', '02', '03', '84', '85', '86', '87', '88', '97', '98', '99';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primo </a:t>
            </a:r>
            <a:r>
              <a:rPr lang="it-IT" sz="1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barchart</a:t>
            </a:r>
            <a:r>
              <a:rPr lang="it-IT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delle dashboard ANALISI SALDI permette di visualizzare l’andamento del saldo mensile, mentre nel </a:t>
            </a:r>
            <a:r>
              <a:rPr lang="it-IT" sz="1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barchart</a:t>
            </a:r>
            <a:r>
              <a:rPr lang="it-IT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sottostante è possibile visualizzare l’andamento del saldo annualizzato (calcolato come somma algebrica dei saldi mensili del mese in esame e degli undici mesi immediatamente precedenti).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Ultimo aggiornamento dati: </a:t>
            </a:r>
            <a:r>
              <a:rPr lang="it-IT" sz="1000" dirty="0" smtClean="0">
                <a:ea typeface="Aptos" panose="020B0004020202020204" pitchFamily="34" charset="0"/>
              </a:rPr>
              <a:t>12</a:t>
            </a:r>
            <a:r>
              <a:rPr lang="it-IT" sz="1000" dirty="0" smtClean="0"/>
              <a:t>/01/2025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830475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62F206A-3C10-B865-80F4-C32007448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6" y="0"/>
            <a:ext cx="10080625" cy="5670550"/>
          </a:xfrm>
          <a:prstGeom prst="rect">
            <a:avLst/>
          </a:prstGeom>
        </p:spPr>
      </p:pic>
      <p:sp>
        <p:nvSpPr>
          <p:cNvPr id="80" name="Google Shape;80;p1"/>
          <p:cNvSpPr txBox="1"/>
          <p:nvPr/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4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Provincia di Como</a:t>
            </a:r>
            <a:endParaRPr sz="4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431799" y="503446"/>
            <a:ext cx="9216016" cy="393995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1" u="none" strike="noStrike" cap="none" dirty="0">
                <a:solidFill>
                  <a:srgbClr val="2C69B2"/>
                </a:solidFill>
                <a:latin typeface="Arial"/>
                <a:ea typeface="Arial"/>
                <a:cs typeface="Arial"/>
                <a:sym typeface="Arial"/>
              </a:rPr>
              <a:t>Provincia di Como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1" u="none" strike="noStrike" cap="none" dirty="0">
                <a:solidFill>
                  <a:srgbClr val="2C69B2"/>
                </a:solidFill>
                <a:latin typeface="Arial"/>
                <a:ea typeface="Arial"/>
                <a:cs typeface="Arial"/>
                <a:sym typeface="Arial"/>
              </a:rPr>
              <a:t>Servizio Politiche Attive del Lavoro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1" u="none" strike="noStrike" cap="none" dirty="0">
                <a:solidFill>
                  <a:srgbClr val="2C69B2"/>
                </a:solidFill>
                <a:latin typeface="Arial"/>
                <a:ea typeface="Arial"/>
                <a:cs typeface="Arial"/>
                <a:sym typeface="Arial"/>
              </a:rPr>
              <a:t>Sistemi informativi e osservatorio MDL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1" u="none" strike="noStrike" cap="none" dirty="0">
                <a:solidFill>
                  <a:srgbClr val="2C69B2"/>
                </a:solidFill>
                <a:latin typeface="Arial"/>
                <a:ea typeface="Arial"/>
                <a:cs typeface="Arial"/>
                <a:sym typeface="Arial"/>
              </a:rPr>
              <a:t>Via Volta, 44 22100 COMO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1" u="none" strike="noStrike" cap="none" dirty="0">
                <a:solidFill>
                  <a:srgbClr val="2C69B2"/>
                </a:solidFill>
                <a:latin typeface="Arial"/>
                <a:ea typeface="Arial"/>
                <a:cs typeface="Arial"/>
                <a:sym typeface="Arial"/>
              </a:rPr>
              <a:t>031/8255709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1" u="none" strike="noStrike" cap="none" dirty="0">
                <a:solidFill>
                  <a:srgbClr val="2C69B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osservatorio.lavoro@provincia.como.it</a:t>
            </a:r>
            <a:endParaRPr lang="it-IT" sz="2400" b="0" i="1" u="none" strike="noStrike" cap="none" dirty="0">
              <a:solidFill>
                <a:srgbClr val="2C69B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0056673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6;p6" descr="logo con scritt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4688" y="98972"/>
            <a:ext cx="1049517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5;p6"/>
          <p:cNvSpPr txBox="1">
            <a:spLocks/>
          </p:cNvSpPr>
          <p:nvPr/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Analisi generale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CBB087-05D6-13D5-17D6-FFC7EE8B3501}"/>
              </a:ext>
            </a:extLst>
          </p:cNvPr>
          <p:cNvSpPr txBox="1"/>
          <p:nvPr/>
        </p:nvSpPr>
        <p:spPr>
          <a:xfrm>
            <a:off x="504000" y="1519084"/>
            <a:ext cx="8308161" cy="363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1800" dirty="0"/>
              <a:t>Nel </a:t>
            </a:r>
            <a:r>
              <a:rPr lang="it-IT" sz="1800" dirty="0" smtClean="0"/>
              <a:t>terzo </a:t>
            </a:r>
            <a:r>
              <a:rPr lang="it-IT" sz="1800" dirty="0"/>
              <a:t>trimestre del 2024 in Provincia di Como, ci sono state circa </a:t>
            </a:r>
            <a:r>
              <a:rPr lang="it-IT" sz="1800" dirty="0" smtClean="0"/>
              <a:t>22 </a:t>
            </a:r>
            <a:r>
              <a:rPr lang="it-IT" sz="1800" dirty="0"/>
              <a:t>mila assunzioni, </a:t>
            </a:r>
            <a:r>
              <a:rPr lang="it-IT" sz="1800" dirty="0" smtClean="0"/>
              <a:t>21 </a:t>
            </a:r>
            <a:r>
              <a:rPr lang="it-IT" sz="1800" dirty="0"/>
              <a:t>mila cessazioni, 8 mila proroghe e 2 mila trasformazioni a tempo indeterminato.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1800" dirty="0"/>
              <a:t>Il </a:t>
            </a:r>
            <a:r>
              <a:rPr lang="it-IT" sz="1800" dirty="0" smtClean="0"/>
              <a:t>34% </a:t>
            </a:r>
            <a:r>
              <a:rPr lang="it-IT" sz="1800" dirty="0"/>
              <a:t>delle assunzioni ha riguardato le professioni qualificate nelle attività commerciali e nei servizi. A livello settoriale, il </a:t>
            </a:r>
            <a:r>
              <a:rPr lang="it-IT" sz="1800" dirty="0" smtClean="0"/>
              <a:t>30% </a:t>
            </a:r>
            <a:r>
              <a:rPr lang="it-IT" sz="1800" dirty="0"/>
              <a:t>dei nuovi assunti è stato inserito nel turismo.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1800" dirty="0"/>
              <a:t>La metà delle cessazioni è avvenuta per la conclusione di un rapporto a termine (</a:t>
            </a:r>
            <a:r>
              <a:rPr lang="it-IT" sz="1800" dirty="0" smtClean="0"/>
              <a:t>53%), </a:t>
            </a:r>
            <a:r>
              <a:rPr lang="it-IT" sz="1800" dirty="0"/>
              <a:t>a seguire la perdita volontaria del posto di lavoro (</a:t>
            </a:r>
            <a:r>
              <a:rPr lang="it-IT" sz="1800" dirty="0" smtClean="0"/>
              <a:t>26%).</a:t>
            </a:r>
            <a:endParaRPr lang="it-IT" sz="18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1800" dirty="0"/>
              <a:t>Il saldo del </a:t>
            </a:r>
            <a:r>
              <a:rPr lang="it-IT" sz="1800" dirty="0" smtClean="0"/>
              <a:t>terzo </a:t>
            </a:r>
            <a:r>
              <a:rPr lang="it-IT" sz="1800" dirty="0"/>
              <a:t>trimestre del 2024 tra assunzioni e cessazioni è positivo (circa </a:t>
            </a:r>
            <a:r>
              <a:rPr lang="it-IT" sz="1800" dirty="0" smtClean="0"/>
              <a:t>+1.600 </a:t>
            </a:r>
            <a:r>
              <a:rPr lang="it-IT" sz="1800" dirty="0"/>
              <a:t>unità). Confrontando il </a:t>
            </a:r>
            <a:r>
              <a:rPr lang="it-IT" sz="1800" dirty="0" smtClean="0"/>
              <a:t>III° </a:t>
            </a:r>
            <a:r>
              <a:rPr lang="it-IT" sz="1800" dirty="0"/>
              <a:t>trimestre del 2024 con quello del 2023, si nota un </a:t>
            </a:r>
            <a:r>
              <a:rPr lang="it-IT" sz="1800" dirty="0" smtClean="0"/>
              <a:t>lieve miglioramento </a:t>
            </a:r>
            <a:r>
              <a:rPr lang="it-IT" sz="1800" dirty="0"/>
              <a:t>del saldo tra un anno ed un altro </a:t>
            </a:r>
            <a:r>
              <a:rPr lang="it-IT" sz="1800" dirty="0" smtClean="0"/>
              <a:t>(+4%).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45674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32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/>
          <p:cNvSpPr/>
          <p:nvPr/>
        </p:nvSpPr>
        <p:spPr>
          <a:xfrm>
            <a:off x="6104709" y="1410790"/>
            <a:ext cx="217714" cy="148044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5998464" y="709574"/>
            <a:ext cx="212141" cy="109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351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5998464" y="680313"/>
            <a:ext cx="212141" cy="1389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480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6096001" y="696687"/>
            <a:ext cx="217714" cy="148044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6005779" y="696687"/>
            <a:ext cx="256032" cy="148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351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6005779" y="696687"/>
            <a:ext cx="197511" cy="148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722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0080625" cy="5670351"/>
          </a:xfrm>
          <a:prstGeom prst="rect">
            <a:avLst/>
          </a:prstGeom>
        </p:spPr>
      </p:pic>
      <p:sp>
        <p:nvSpPr>
          <p:cNvPr id="2" name="Ovale 1"/>
          <p:cNvSpPr/>
          <p:nvPr/>
        </p:nvSpPr>
        <p:spPr>
          <a:xfrm>
            <a:off x="8763609" y="1111910"/>
            <a:ext cx="950975" cy="6071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41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0080625" cy="5670351"/>
          </a:xfrm>
          <a:prstGeom prst="rect">
            <a:avLst/>
          </a:prstGeom>
        </p:spPr>
      </p:pic>
      <p:sp>
        <p:nvSpPr>
          <p:cNvPr id="2" name="Ovale 1"/>
          <p:cNvSpPr/>
          <p:nvPr/>
        </p:nvSpPr>
        <p:spPr>
          <a:xfrm>
            <a:off x="8880653" y="1236269"/>
            <a:ext cx="782726" cy="3364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50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0080625" cy="567035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0080625" cy="567035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0080625" cy="5670351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8778241" y="1148485"/>
            <a:ext cx="965606" cy="7095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3676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3082</TotalTime>
  <Words>878</Words>
  <Application>Microsoft Office PowerPoint</Application>
  <PresentationFormat>Personalizzato</PresentationFormat>
  <Paragraphs>56</Paragraphs>
  <Slides>23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Aptos</vt:lpstr>
      <vt:lpstr>Arial</vt:lpstr>
      <vt:lpstr>Calibri</vt:lpstr>
      <vt:lpstr>Times New Roman</vt:lpstr>
      <vt:lpstr>Verdana</vt:lpstr>
      <vt:lpstr>Wingdings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Savelli</dc:creator>
  <cp:lastModifiedBy>Giovanni Tavolaro</cp:lastModifiedBy>
  <cp:revision>180</cp:revision>
  <cp:lastPrinted>2024-03-28T11:35:29Z</cp:lastPrinted>
  <dcterms:created xsi:type="dcterms:W3CDTF">2022-11-17T16:46:54Z</dcterms:created>
  <dcterms:modified xsi:type="dcterms:W3CDTF">2025-01-31T11:17:57Z</dcterms:modified>
</cp:coreProperties>
</file>